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Lst>
  <p:notesMasterIdLst>
    <p:notesMasterId r:id="rId40"/>
  </p:notesMasterIdLst>
  <p:sldIdLst>
    <p:sldId id="256" r:id="rId2"/>
    <p:sldId id="354" r:id="rId3"/>
    <p:sldId id="356" r:id="rId4"/>
    <p:sldId id="355" r:id="rId5"/>
    <p:sldId id="361" r:id="rId6"/>
    <p:sldId id="362" r:id="rId7"/>
    <p:sldId id="358" r:id="rId8"/>
    <p:sldId id="359" r:id="rId9"/>
    <p:sldId id="363" r:id="rId10"/>
    <p:sldId id="360" r:id="rId11"/>
    <p:sldId id="364" r:id="rId12"/>
    <p:sldId id="365" r:id="rId13"/>
    <p:sldId id="366" r:id="rId14"/>
    <p:sldId id="367" r:id="rId15"/>
    <p:sldId id="368" r:id="rId16"/>
    <p:sldId id="317" r:id="rId17"/>
    <p:sldId id="318" r:id="rId18"/>
    <p:sldId id="319" r:id="rId19"/>
    <p:sldId id="320" r:id="rId20"/>
    <p:sldId id="321" r:id="rId21"/>
    <p:sldId id="322" r:id="rId22"/>
    <p:sldId id="323" r:id="rId23"/>
    <p:sldId id="324" r:id="rId24"/>
    <p:sldId id="325" r:id="rId25"/>
    <p:sldId id="326" r:id="rId26"/>
    <p:sldId id="327" r:id="rId27"/>
    <p:sldId id="328" r:id="rId28"/>
    <p:sldId id="329" r:id="rId29"/>
    <p:sldId id="369" r:id="rId30"/>
    <p:sldId id="370" r:id="rId31"/>
    <p:sldId id="371" r:id="rId32"/>
    <p:sldId id="372" r:id="rId33"/>
    <p:sldId id="373" r:id="rId34"/>
    <p:sldId id="374" r:id="rId35"/>
    <p:sldId id="376" r:id="rId36"/>
    <p:sldId id="350" r:id="rId37"/>
    <p:sldId id="352" r:id="rId38"/>
    <p:sldId id="353"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E73"/>
    <a:srgbClr val="FBDD2A"/>
    <a:srgbClr val="0079BA"/>
    <a:srgbClr val="CD521F"/>
    <a:srgbClr val="B62B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15" autoAdjust="0"/>
    <p:restoredTop sz="75368" autoAdjust="0"/>
  </p:normalViewPr>
  <p:slideViewPr>
    <p:cSldViewPr snapToGrid="0" snapToObjects="1">
      <p:cViewPr>
        <p:scale>
          <a:sx n="78" d="100"/>
          <a:sy n="78" d="100"/>
        </p:scale>
        <p:origin x="248" y="160"/>
      </p:cViewPr>
      <p:guideLst>
        <p:guide orient="horz" pos="2160"/>
        <p:guide pos="3840"/>
      </p:guideLst>
    </p:cSldViewPr>
  </p:slideViewPr>
  <p:outlineViewPr>
    <p:cViewPr>
      <p:scale>
        <a:sx n="33" d="100"/>
        <a:sy n="33" d="100"/>
      </p:scale>
      <p:origin x="0" y="-3528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5" d="100"/>
          <a:sy n="85" d="100"/>
        </p:scale>
        <p:origin x="3928" y="168"/>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C27F9B-DA86-574C-98AC-2E4E2E423EDC}" type="datetimeFigureOut">
              <a:rPr kumimoji="1" lang="zh-CN" altLang="en-US" smtClean="0"/>
              <a:t>2017/9/8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7A7216-086C-0742-B176-3D8632C704CD}" type="slidenum">
              <a:rPr kumimoji="1" lang="zh-CN" altLang="en-US" smtClean="0"/>
              <a:t>‹#›</a:t>
            </a:fld>
            <a:endParaRPr kumimoji="1" lang="zh-CN" altLang="en-US"/>
          </a:p>
        </p:txBody>
      </p:sp>
    </p:spTree>
    <p:extLst>
      <p:ext uri="{BB962C8B-B14F-4D97-AF65-F5344CB8AC3E}">
        <p14:creationId xmlns:p14="http://schemas.microsoft.com/office/powerpoint/2010/main" val="1814547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3C7A7216-086C-0742-B176-3D8632C704CD}" type="slidenum">
              <a:rPr kumimoji="1" lang="zh-CN" altLang="en-US" smtClean="0"/>
              <a:t>1</a:t>
            </a:fld>
            <a:endParaRPr kumimoji="1" lang="zh-CN" altLang="en-US"/>
          </a:p>
        </p:txBody>
      </p:sp>
    </p:spTree>
    <p:extLst>
      <p:ext uri="{BB962C8B-B14F-4D97-AF65-F5344CB8AC3E}">
        <p14:creationId xmlns:p14="http://schemas.microsoft.com/office/powerpoint/2010/main" val="1502882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second step is dropping common terms.</a:t>
            </a:r>
          </a:p>
          <a:p>
            <a:r>
              <a:rPr lang="en-US" sz="1200" kern="1200" dirty="0" smtClean="0">
                <a:solidFill>
                  <a:schemeClr val="tx1"/>
                </a:solidFill>
                <a:effectLst/>
                <a:latin typeface="+mn-lt"/>
                <a:ea typeface="+mn-ea"/>
                <a:cs typeface="+mn-cs"/>
              </a:rPr>
              <a:t>When we speak or write, we need some words to help us organize other words into sentences. These words represent the grammar part of language, but they per se do not have substantial meanings. In text mining, these words are called stop words. For example… We need to exclude these words from our vocabulary, because they are frequently used, but will not help us understand the topics or classify documents.</a:t>
            </a:r>
            <a:endParaRPr lang="en-US" dirty="0"/>
          </a:p>
        </p:txBody>
      </p:sp>
      <p:sp>
        <p:nvSpPr>
          <p:cNvPr id="4" name="Slide Number Placeholder 3"/>
          <p:cNvSpPr>
            <a:spLocks noGrp="1"/>
          </p:cNvSpPr>
          <p:nvPr>
            <p:ph type="sldNum" sz="quarter" idx="10"/>
          </p:nvPr>
        </p:nvSpPr>
        <p:spPr/>
        <p:txBody>
          <a:bodyPr/>
          <a:lstStyle/>
          <a:p>
            <a:pPr>
              <a:defRPr/>
            </a:pPr>
            <a:fld id="{0471CD71-5283-4EC1-823C-ACC292A50A6D}" type="slidenum">
              <a:rPr lang="en-US" smtClean="0"/>
              <a:pPr>
                <a:defRPr/>
              </a:pPr>
              <a:t>21</a:t>
            </a:fld>
            <a:endParaRPr lang="en-US"/>
          </a:p>
        </p:txBody>
      </p:sp>
    </p:spTree>
    <p:extLst>
      <p:ext uri="{BB962C8B-B14F-4D97-AF65-F5344CB8AC3E}">
        <p14:creationId xmlns:p14="http://schemas.microsoft.com/office/powerpoint/2010/main" val="1384117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Then the next step is normalization.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Normalization deals with synonyms. That’s different words with similar meanings. For example, USA, U.S.A., and America all refer to the same country, although they are different words. Normalization ignores the superficial differences, and put synonyms together. Usually, this step is practiced based on some synonym database or we can build the synonym list manually. </a:t>
            </a:r>
          </a:p>
          <a:p>
            <a:endParaRPr lang="en-US" dirty="0"/>
          </a:p>
        </p:txBody>
      </p:sp>
      <p:sp>
        <p:nvSpPr>
          <p:cNvPr id="4" name="Slide Number Placeholder 3"/>
          <p:cNvSpPr>
            <a:spLocks noGrp="1"/>
          </p:cNvSpPr>
          <p:nvPr>
            <p:ph type="sldNum" sz="quarter" idx="10"/>
          </p:nvPr>
        </p:nvSpPr>
        <p:spPr/>
        <p:txBody>
          <a:bodyPr/>
          <a:lstStyle/>
          <a:p>
            <a:pPr>
              <a:defRPr/>
            </a:pPr>
            <a:fld id="{0471CD71-5283-4EC1-823C-ACC292A50A6D}" type="slidenum">
              <a:rPr lang="en-US" smtClean="0"/>
              <a:pPr>
                <a:defRPr/>
              </a:pPr>
              <a:t>22</a:t>
            </a:fld>
            <a:endParaRPr lang="en-US"/>
          </a:p>
        </p:txBody>
      </p:sp>
    </p:spTree>
    <p:extLst>
      <p:ext uri="{BB962C8B-B14F-4D97-AF65-F5344CB8AC3E}">
        <p14:creationId xmlns:p14="http://schemas.microsoft.com/office/powerpoint/2010/main" val="259272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Stemming and lemmatization both deal with different forms of words. But they are two different approaches.</a:t>
            </a:r>
            <a:endParaRPr lang="en-US" dirty="0"/>
          </a:p>
        </p:txBody>
      </p:sp>
      <p:sp>
        <p:nvSpPr>
          <p:cNvPr id="4" name="Slide Number Placeholder 3"/>
          <p:cNvSpPr>
            <a:spLocks noGrp="1"/>
          </p:cNvSpPr>
          <p:nvPr>
            <p:ph type="sldNum" sz="quarter" idx="10"/>
          </p:nvPr>
        </p:nvSpPr>
        <p:spPr/>
        <p:txBody>
          <a:bodyPr/>
          <a:lstStyle/>
          <a:p>
            <a:pPr>
              <a:defRPr/>
            </a:pPr>
            <a:fld id="{0471CD71-5283-4EC1-823C-ACC292A50A6D}" type="slidenum">
              <a:rPr lang="en-US" smtClean="0"/>
              <a:pPr>
                <a:defRPr/>
              </a:pPr>
              <a:t>23</a:t>
            </a:fld>
            <a:endParaRPr lang="en-US"/>
          </a:p>
        </p:txBody>
      </p:sp>
    </p:spTree>
    <p:extLst>
      <p:ext uri="{BB962C8B-B14F-4D97-AF65-F5344CB8AC3E}">
        <p14:creationId xmlns:p14="http://schemas.microsoft.com/office/powerpoint/2010/main" val="2107885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Stemming does not need a pre-defined dictionary. It chops off the end of words according to some rules. Because most of the time, words are based on root, and different forms just add suffix to the root. For example, one rule is that when the end of a word is “</a:t>
            </a:r>
            <a:r>
              <a:rPr lang="en-US" sz="1200" kern="1200" dirty="0" err="1" smtClean="0">
                <a:solidFill>
                  <a:schemeClr val="tx1"/>
                </a:solidFill>
                <a:effectLst/>
                <a:latin typeface="+mn-lt"/>
                <a:ea typeface="+mn-ea"/>
                <a:cs typeface="+mn-cs"/>
              </a:rPr>
              <a:t>sses</a:t>
            </a:r>
            <a:r>
              <a:rPr lang="en-US" sz="1200" kern="1200" dirty="0" smtClean="0">
                <a:solidFill>
                  <a:schemeClr val="tx1"/>
                </a:solidFill>
                <a:effectLst/>
                <a:latin typeface="+mn-lt"/>
                <a:ea typeface="+mn-ea"/>
                <a:cs typeface="+mn-cs"/>
              </a:rPr>
              <a:t>”, the “</a:t>
            </a:r>
            <a:r>
              <a:rPr lang="en-US" sz="1200" kern="1200" dirty="0" err="1" smtClean="0">
                <a:solidFill>
                  <a:schemeClr val="tx1"/>
                </a:solidFill>
                <a:effectLst/>
                <a:latin typeface="+mn-lt"/>
                <a:ea typeface="+mn-ea"/>
                <a:cs typeface="+mn-cs"/>
              </a:rPr>
              <a:t>es</a:t>
            </a:r>
            <a:r>
              <a:rPr lang="en-US" sz="1200" kern="1200" dirty="0" smtClean="0">
                <a:solidFill>
                  <a:schemeClr val="tx1"/>
                </a:solidFill>
                <a:effectLst/>
                <a:latin typeface="+mn-lt"/>
                <a:ea typeface="+mn-ea"/>
                <a:cs typeface="+mn-cs"/>
              </a:rPr>
              <a:t>” will be chopped off. And “caresses”, which means “kiss” is cut as caress. Other examples….You may notice that after stemming, some of the words are not complete. You may need to guess the words based on the incomplete part. The advantage of stemming is that it does not need any pre-defined dictionary. Thus it can deal with all words, even newly occurred popular words created by netizens.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rules of stemming are set by linguistic scholars. Actually, it is a specialty in linguistics. But we will not go that deep into all the details.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Lemmatization takes a different approach towards the problem of different forms of words. It relies on a pre-defined dictionary. You can see that, lemmatization can recognize totally different forms, like went is the past tense of go. Stemming can never transform went into go. Because the transformation is not based on adding suffix. </a:t>
            </a:r>
            <a:endParaRPr lang="zh-CN" altLang="en-US" sz="1200" kern="1200" dirty="0" smtClean="0">
              <a:solidFill>
                <a:schemeClr val="tx1"/>
              </a:solidFill>
              <a:effectLst/>
              <a:latin typeface="+mn-lt"/>
              <a:ea typeface="+mn-ea"/>
              <a:cs typeface="+mn-cs"/>
            </a:endParaRPr>
          </a:p>
          <a:p>
            <a:endParaRPr lang="zh-CN" alt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Similarly, does and be, women and woman are not suffix-based pairs, and can only processed by lemmatization. What’s more, lemmatization keeps words complete. You don’t need to guess the words.</a:t>
            </a:r>
            <a:endParaRPr lang="zh-CN" alt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However, the advantage of lemmatization is also its disadvantage. It’s restricted by the dictionary. Therefore, when words beyond the dictionary occurs in texts, lemmatization cannot deal with it.</a:t>
            </a:r>
          </a:p>
          <a:p>
            <a:endParaRPr lang="en-US" dirty="0"/>
          </a:p>
        </p:txBody>
      </p:sp>
      <p:sp>
        <p:nvSpPr>
          <p:cNvPr id="4" name="Slide Number Placeholder 3"/>
          <p:cNvSpPr>
            <a:spLocks noGrp="1"/>
          </p:cNvSpPr>
          <p:nvPr>
            <p:ph type="sldNum" sz="quarter" idx="10"/>
          </p:nvPr>
        </p:nvSpPr>
        <p:spPr/>
        <p:txBody>
          <a:bodyPr/>
          <a:lstStyle/>
          <a:p>
            <a:pPr>
              <a:defRPr/>
            </a:pPr>
            <a:fld id="{0471CD71-5283-4EC1-823C-ACC292A50A6D}" type="slidenum">
              <a:rPr lang="en-US" smtClean="0"/>
              <a:pPr>
                <a:defRPr/>
              </a:pPr>
              <a:t>24</a:t>
            </a:fld>
            <a:endParaRPr lang="en-US"/>
          </a:p>
        </p:txBody>
      </p:sp>
    </p:spTree>
    <p:extLst>
      <p:ext uri="{BB962C8B-B14F-4D97-AF65-F5344CB8AC3E}">
        <p14:creationId xmlns:p14="http://schemas.microsoft.com/office/powerpoint/2010/main" val="434234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last step of word extraction is words tagging.</a:t>
            </a:r>
          </a:p>
          <a:p>
            <a:r>
              <a:rPr lang="en-US" sz="1200" kern="1200" dirty="0" smtClean="0">
                <a:solidFill>
                  <a:schemeClr val="tx1"/>
                </a:solidFill>
                <a:effectLst/>
                <a:latin typeface="+mn-lt"/>
                <a:ea typeface="+mn-ea"/>
                <a:cs typeface="+mn-cs"/>
              </a:rPr>
              <a:t>Words tagging, literally, mark words with tags. Actually, it classifies words into different categories. And when we want to extract something from the words, we deal with different categories differently.</a:t>
            </a:r>
          </a:p>
          <a:p>
            <a:r>
              <a:rPr lang="en-US" sz="1200" kern="1200" dirty="0" smtClean="0">
                <a:solidFill>
                  <a:schemeClr val="tx1"/>
                </a:solidFill>
                <a:effectLst/>
                <a:latin typeface="+mn-lt"/>
                <a:ea typeface="+mn-ea"/>
                <a:cs typeface="+mn-cs"/>
              </a:rPr>
              <a:t>There are various kinds of word tagging</a:t>
            </a:r>
            <a:endParaRPr lang="en-US" dirty="0"/>
          </a:p>
        </p:txBody>
      </p:sp>
      <p:sp>
        <p:nvSpPr>
          <p:cNvPr id="4" name="Slide Number Placeholder 3"/>
          <p:cNvSpPr>
            <a:spLocks noGrp="1"/>
          </p:cNvSpPr>
          <p:nvPr>
            <p:ph type="sldNum" sz="quarter" idx="10"/>
          </p:nvPr>
        </p:nvSpPr>
        <p:spPr/>
        <p:txBody>
          <a:bodyPr/>
          <a:lstStyle/>
          <a:p>
            <a:pPr>
              <a:defRPr/>
            </a:pPr>
            <a:fld id="{0471CD71-5283-4EC1-823C-ACC292A50A6D}" type="slidenum">
              <a:rPr lang="en-US" smtClean="0"/>
              <a:pPr>
                <a:defRPr/>
              </a:pPr>
              <a:t>25</a:t>
            </a:fld>
            <a:endParaRPr lang="en-US"/>
          </a:p>
        </p:txBody>
      </p:sp>
    </p:spTree>
    <p:extLst>
      <p:ext uri="{BB962C8B-B14F-4D97-AF65-F5344CB8AC3E}">
        <p14:creationId xmlns:p14="http://schemas.microsoft.com/office/powerpoint/2010/main" val="1953696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Grammatical tagging is the most frequently used one. It marks words based on its grammatical function. For example, based on different context, heat may be marked as verb or noun. Other examples…Grammatical tagging is widely known as part-of-speed tagging, post. Because it marks up a word according to a particular part of speech. </a:t>
            </a:r>
          </a:p>
          <a:p>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It is also a specialty in linguistics and machine learning. We will not go deep into this specialty. But I’d like you have a look at one tagging system, developed by a lab in the university of Pennsylvania. </a:t>
            </a:r>
            <a:endParaRPr lang="en-US" dirty="0"/>
          </a:p>
        </p:txBody>
      </p:sp>
      <p:sp>
        <p:nvSpPr>
          <p:cNvPr id="4" name="Slide Number Placeholder 3"/>
          <p:cNvSpPr>
            <a:spLocks noGrp="1"/>
          </p:cNvSpPr>
          <p:nvPr>
            <p:ph type="sldNum" sz="quarter" idx="10"/>
          </p:nvPr>
        </p:nvSpPr>
        <p:spPr/>
        <p:txBody>
          <a:bodyPr/>
          <a:lstStyle/>
          <a:p>
            <a:pPr>
              <a:defRPr/>
            </a:pPr>
            <a:fld id="{0471CD71-5283-4EC1-823C-ACC292A50A6D}" type="slidenum">
              <a:rPr lang="en-US" smtClean="0"/>
              <a:pPr>
                <a:defRPr/>
              </a:pPr>
              <a:t>26</a:t>
            </a:fld>
            <a:endParaRPr lang="en-US"/>
          </a:p>
        </p:txBody>
      </p:sp>
    </p:spTree>
    <p:extLst>
      <p:ext uri="{BB962C8B-B14F-4D97-AF65-F5344CB8AC3E}">
        <p14:creationId xmlns:p14="http://schemas.microsoft.com/office/powerpoint/2010/main" val="1658874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There are other tagging systems, like named entity tagging.  </a:t>
            </a:r>
          </a:p>
          <a:p>
            <a:endParaRPr lang="en-US" dirty="0"/>
          </a:p>
        </p:txBody>
      </p:sp>
      <p:sp>
        <p:nvSpPr>
          <p:cNvPr id="4" name="Slide Number Placeholder 3"/>
          <p:cNvSpPr>
            <a:spLocks noGrp="1"/>
          </p:cNvSpPr>
          <p:nvPr>
            <p:ph type="sldNum" sz="quarter" idx="10"/>
          </p:nvPr>
        </p:nvSpPr>
        <p:spPr/>
        <p:txBody>
          <a:bodyPr/>
          <a:lstStyle/>
          <a:p>
            <a:pPr>
              <a:defRPr/>
            </a:pPr>
            <a:fld id="{0471CD71-5283-4EC1-823C-ACC292A50A6D}" type="slidenum">
              <a:rPr lang="en-US" smtClean="0"/>
              <a:pPr>
                <a:defRPr/>
              </a:pPr>
              <a:t>27</a:t>
            </a:fld>
            <a:endParaRPr lang="en-US"/>
          </a:p>
        </p:txBody>
      </p:sp>
    </p:spTree>
    <p:extLst>
      <p:ext uri="{BB962C8B-B14F-4D97-AF65-F5344CB8AC3E}">
        <p14:creationId xmlns:p14="http://schemas.microsoft.com/office/powerpoint/2010/main" val="169420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initiate r and install packages. </a:t>
            </a:r>
          </a:p>
          <a:p>
            <a:r>
              <a:rPr lang="en-US" sz="1200" kern="1200" dirty="0" smtClean="0">
                <a:solidFill>
                  <a:schemeClr val="tx1"/>
                </a:solidFill>
                <a:effectLst/>
                <a:latin typeface="+mn-lt"/>
                <a:ea typeface="+mn-ea"/>
                <a:cs typeface="+mn-cs"/>
              </a:rPr>
              <a:t>We continue to use R today. But I want you to focus on the content instead of coding. I put all the codes in the demo files. I just want you to follow me, read the codes, execute them, do some minor revisions, and observe the results. You don’t need to do much typing. Theoretically, you won’t get as many error messages as before, since the codes are all there for you. But if you encounter error messages, what should you do? My suggestion is “let it go”. Today I become the speaker, so we don’t have helpers walking around anymore. You should focus on the talk instead of error messages. You can study them when you go back home, and you’ll benefit more.</a:t>
            </a:r>
            <a:endParaRPr lang="en-US" dirty="0"/>
          </a:p>
        </p:txBody>
      </p:sp>
      <p:sp>
        <p:nvSpPr>
          <p:cNvPr id="4" name="Slide Number Placeholder 3"/>
          <p:cNvSpPr>
            <a:spLocks noGrp="1"/>
          </p:cNvSpPr>
          <p:nvPr>
            <p:ph type="sldNum" sz="quarter" idx="10"/>
          </p:nvPr>
        </p:nvSpPr>
        <p:spPr/>
        <p:txBody>
          <a:bodyPr/>
          <a:lstStyle/>
          <a:p>
            <a:pPr>
              <a:defRPr/>
            </a:pPr>
            <a:fld id="{0471CD71-5283-4EC1-823C-ACC292A50A6D}" type="slidenum">
              <a:rPr lang="en-US" smtClean="0"/>
              <a:pPr>
                <a:defRPr/>
              </a:pPr>
              <a:t>34</a:t>
            </a:fld>
            <a:endParaRPr lang="en-US"/>
          </a:p>
        </p:txBody>
      </p:sp>
    </p:spTree>
    <p:extLst>
      <p:ext uri="{BB962C8B-B14F-4D97-AF65-F5344CB8AC3E}">
        <p14:creationId xmlns:p14="http://schemas.microsoft.com/office/powerpoint/2010/main" val="136043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err="1" smtClean="0">
                <a:solidFill>
                  <a:schemeClr val="tx1"/>
                </a:solidFill>
                <a:effectLst/>
                <a:latin typeface="+mn-lt"/>
                <a:ea typeface="+mn-ea"/>
                <a:cs typeface="+mn-cs"/>
              </a:rPr>
              <a:t>ssumption</a:t>
            </a:r>
            <a:r>
              <a:rPr lang="en-US" altLang="zh-CN" sz="1200" b="0" i="0" kern="1200" dirty="0" smtClean="0">
                <a:solidFill>
                  <a:schemeClr val="tx1"/>
                </a:solidFill>
                <a:effectLst/>
                <a:latin typeface="+mn-lt"/>
                <a:ea typeface="+mn-ea"/>
                <a:cs typeface="+mn-cs"/>
              </a:rPr>
              <a:t> that PA and NA vary independently and are not opposite ends of a single dimension. NA is neither the mirror image of PA, nor do the two measures move consistently in parallel. This independence is reflected in the small correlation (</a:t>
            </a:r>
            <a:r>
              <a:rPr lang="en-US" altLang="zh-CN" sz="1200" b="0" i="1" kern="1200" dirty="0" smtClean="0">
                <a:solidFill>
                  <a:schemeClr val="tx1"/>
                </a:solidFill>
                <a:effectLst/>
                <a:latin typeface="+mn-lt"/>
                <a:ea typeface="+mn-ea"/>
                <a:cs typeface="+mn-cs"/>
              </a:rPr>
              <a:t>r </a:t>
            </a:r>
            <a:r>
              <a:rPr lang="en-US" altLang="zh-CN" sz="1200" b="0" i="0" kern="1200" dirty="0" smtClean="0">
                <a:solidFill>
                  <a:schemeClr val="tx1"/>
                </a:solidFill>
                <a:effectLst/>
                <a:latin typeface="+mn-lt"/>
                <a:ea typeface="+mn-ea"/>
                <a:cs typeface="+mn-cs"/>
              </a:rPr>
              <a:t>= –0.08).</a:t>
            </a:r>
            <a:endParaRPr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3C7A7216-086C-0742-B176-3D8632C704CD}" type="slidenum">
              <a:rPr kumimoji="1" lang="zh-CN" altLang="en-US" smtClean="0"/>
              <a:t>5</a:t>
            </a:fld>
            <a:endParaRPr kumimoji="1" lang="zh-CN" altLang="en-US"/>
          </a:p>
        </p:txBody>
      </p:sp>
    </p:spTree>
    <p:extLst>
      <p:ext uri="{BB962C8B-B14F-4D97-AF65-F5344CB8AC3E}">
        <p14:creationId xmlns:p14="http://schemas.microsoft.com/office/powerpoint/2010/main" val="1873376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Our findings also suggest a very clear timeline in the </a:t>
            </a:r>
            <a:r>
              <a:rPr lang="en-US" altLang="zh-CN" sz="1200" kern="1200" dirty="0" err="1" smtClean="0">
                <a:solidFill>
                  <a:schemeClr val="tx1"/>
                </a:solidFill>
                <a:effectLst/>
                <a:latin typeface="+mn-lt"/>
                <a:ea typeface="+mn-ea"/>
                <a:cs typeface="+mn-cs"/>
              </a:rPr>
              <a:t>emer</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gence</a:t>
            </a:r>
            <a:r>
              <a:rPr lang="en-US" altLang="zh-CN" sz="1200" kern="1200" dirty="0" smtClean="0">
                <a:solidFill>
                  <a:schemeClr val="tx1"/>
                </a:solidFill>
                <a:effectLst/>
                <a:latin typeface="+mn-lt"/>
                <a:ea typeface="+mn-ea"/>
                <a:cs typeface="+mn-cs"/>
              </a:rPr>
              <a:t> of “</a:t>
            </a:r>
            <a:r>
              <a:rPr lang="en-US" altLang="zh-CN" sz="1200" kern="1200" dirty="0" err="1" smtClean="0">
                <a:solidFill>
                  <a:schemeClr val="tx1"/>
                </a:solidFill>
                <a:effectLst/>
                <a:latin typeface="+mn-lt"/>
                <a:ea typeface="+mn-ea"/>
                <a:cs typeface="+mn-cs"/>
              </a:rPr>
              <a:t>Britishness</a:t>
            </a:r>
            <a:r>
              <a:rPr lang="en-US" altLang="zh-CN" sz="1200" kern="1200" dirty="0" smtClean="0">
                <a:solidFill>
                  <a:schemeClr val="tx1"/>
                </a:solidFill>
                <a:effectLst/>
                <a:latin typeface="+mn-lt"/>
                <a:ea typeface="+mn-ea"/>
                <a:cs typeface="+mn-cs"/>
              </a:rPr>
              <a:t>” as a popular idea, with the term “British” overtaking the term “English” at the end of the 19th century (Fig. 2 </a:t>
            </a:r>
            <a:r>
              <a:rPr lang="en-US" altLang="zh-CN" sz="1200" i="1" kern="1200" dirty="0" smtClean="0">
                <a:solidFill>
                  <a:schemeClr val="tx1"/>
                </a:solidFill>
                <a:effectLst/>
                <a:latin typeface="+mn-lt"/>
                <a:ea typeface="+mn-ea"/>
                <a:cs typeface="+mn-cs"/>
              </a:rPr>
              <a:t>E </a:t>
            </a:r>
            <a:r>
              <a:rPr lang="en-US" altLang="zh-CN" sz="1200" kern="1200" dirty="0" smtClean="0">
                <a:solidFill>
                  <a:schemeClr val="tx1"/>
                </a:solidFill>
                <a:effectLst/>
                <a:latin typeface="+mn-lt"/>
                <a:ea typeface="+mn-ea"/>
                <a:cs typeface="+mn-cs"/>
              </a:rPr>
              <a:t>and </a:t>
            </a:r>
            <a:r>
              <a:rPr lang="en-US" altLang="zh-CN" sz="1200" i="1" kern="1200" dirty="0" smtClean="0">
                <a:solidFill>
                  <a:schemeClr val="tx1"/>
                </a:solidFill>
                <a:effectLst/>
                <a:latin typeface="+mn-lt"/>
                <a:ea typeface="+mn-ea"/>
                <a:cs typeface="+mn-cs"/>
              </a:rPr>
              <a:t>F</a:t>
            </a:r>
            <a:r>
              <a:rPr lang="en-US" altLang="zh-CN" sz="1200" kern="1200" dirty="0" smtClean="0">
                <a:solidFill>
                  <a:schemeClr val="tx1"/>
                </a:solidFill>
                <a:effectLst/>
                <a:latin typeface="+mn-lt"/>
                <a:ea typeface="+mn-ea"/>
                <a:cs typeface="+mn-cs"/>
              </a:rPr>
              <a:t>). Thereafter, we see a significant increase in the use of the term British in the first half of the 20th </a:t>
            </a:r>
            <a:r>
              <a:rPr lang="en-US" altLang="zh-CN" sz="1200" kern="1200" dirty="0" err="1" smtClean="0">
                <a:solidFill>
                  <a:schemeClr val="tx1"/>
                </a:solidFill>
                <a:effectLst/>
                <a:latin typeface="+mn-lt"/>
                <a:ea typeface="+mn-ea"/>
                <a:cs typeface="+mn-cs"/>
              </a:rPr>
              <a:t>cen</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tury</a:t>
            </a:r>
            <a:r>
              <a:rPr lang="en-US" altLang="zh-CN" sz="1200" kern="1200" dirty="0" smtClean="0">
                <a:solidFill>
                  <a:schemeClr val="tx1"/>
                </a:solidFill>
                <a:effectLst/>
                <a:latin typeface="+mn-lt"/>
                <a:ea typeface="+mn-ea"/>
                <a:cs typeface="+mn-cs"/>
              </a:rPr>
              <a:t>, with dramatic increases during both world wars. The term English declined during the same period (and indeed, suffers small dips during World War 1 and World War 2)—to such an extent that the term “Scottish” overtakes it in the late 1940s, suggesting that British replaced English as a default national identifier. Although scholarship suggests that the development of </a:t>
            </a:r>
            <a:r>
              <a:rPr lang="en-US" altLang="zh-CN" sz="1200" kern="1200" dirty="0" err="1" smtClean="0">
                <a:solidFill>
                  <a:schemeClr val="tx1"/>
                </a:solidFill>
                <a:effectLst/>
                <a:latin typeface="+mn-lt"/>
                <a:ea typeface="+mn-ea"/>
                <a:cs typeface="+mn-cs"/>
              </a:rPr>
              <a:t>Britishness</a:t>
            </a:r>
            <a:r>
              <a:rPr lang="en-US" altLang="zh-CN" sz="1200" kern="1200" dirty="0" smtClean="0">
                <a:solidFill>
                  <a:schemeClr val="tx1"/>
                </a:solidFill>
                <a:effectLst/>
                <a:latin typeface="+mn-lt"/>
                <a:ea typeface="+mn-ea"/>
                <a:cs typeface="+mn-cs"/>
              </a:rPr>
              <a:t> predates this rise (16), these data suggest that the dominance of </a:t>
            </a:r>
            <a:r>
              <a:rPr lang="en-US" altLang="zh-CN" sz="1200" kern="1200" dirty="0" err="1" smtClean="0">
                <a:solidFill>
                  <a:schemeClr val="tx1"/>
                </a:solidFill>
                <a:effectLst/>
                <a:latin typeface="+mn-lt"/>
                <a:ea typeface="+mn-ea"/>
                <a:cs typeface="+mn-cs"/>
              </a:rPr>
              <a:t>Britishness</a:t>
            </a:r>
            <a:r>
              <a:rPr lang="en-US" altLang="zh-CN" sz="1200" kern="1200" dirty="0" smtClean="0">
                <a:solidFill>
                  <a:schemeClr val="tx1"/>
                </a:solidFill>
                <a:effectLst/>
                <a:latin typeface="+mn-lt"/>
                <a:ea typeface="+mn-ea"/>
                <a:cs typeface="+mn-cs"/>
              </a:rPr>
              <a:t> in the popular imagination is a 20th century phenomenon.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C7A7216-086C-0742-B176-3D8632C704CD}" type="slidenum">
              <a:rPr kumimoji="1" lang="zh-CN" altLang="en-US" smtClean="0"/>
              <a:t>11</a:t>
            </a:fld>
            <a:endParaRPr kumimoji="1" lang="zh-CN" altLang="en-US"/>
          </a:p>
        </p:txBody>
      </p:sp>
    </p:spTree>
    <p:extLst>
      <p:ext uri="{BB962C8B-B14F-4D97-AF65-F5344CB8AC3E}">
        <p14:creationId xmlns:p14="http://schemas.microsoft.com/office/powerpoint/2010/main" val="357413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technology, we track the spread of innovations in energy, transportation, and communications. In the first area, we observe the steady decline of steam and the constant increase of electric- </a:t>
            </a:r>
            <a:r>
              <a:rPr lang="en-US" altLang="zh-CN" sz="1200" kern="1200" dirty="0" err="1" smtClean="0">
                <a:solidFill>
                  <a:schemeClr val="tx1"/>
                </a:solidFill>
                <a:effectLst/>
                <a:latin typeface="+mn-lt"/>
                <a:ea typeface="+mn-ea"/>
                <a:cs typeface="+mn-cs"/>
              </a:rPr>
              <a:t>ity</a:t>
            </a:r>
            <a:r>
              <a:rPr lang="en-US" altLang="zh-CN" sz="1200" kern="1200" dirty="0" smtClean="0">
                <a:solidFill>
                  <a:schemeClr val="tx1"/>
                </a:solidFill>
                <a:effectLst/>
                <a:latin typeface="+mn-lt"/>
                <a:ea typeface="+mn-ea"/>
                <a:cs typeface="+mn-cs"/>
              </a:rPr>
              <a:t>, with a crossing point in 1898 (Fig. 3</a:t>
            </a:r>
            <a:r>
              <a:rPr lang="en-US" altLang="zh-CN" sz="1200" i="1" kern="1200" dirty="0" smtClean="0">
                <a:solidFill>
                  <a:schemeClr val="tx1"/>
                </a:solidFill>
                <a:effectLst/>
                <a:latin typeface="+mn-lt"/>
                <a:ea typeface="+mn-ea"/>
                <a:cs typeface="+mn-cs"/>
              </a:rPr>
              <a:t>A</a:t>
            </a:r>
            <a:r>
              <a:rPr lang="en-US" altLang="zh-CN" sz="1200" kern="1200" dirty="0" smtClean="0">
                <a:solidFill>
                  <a:schemeClr val="tx1"/>
                </a:solidFill>
                <a:effectLst/>
                <a:latin typeface="+mn-lt"/>
                <a:ea typeface="+mn-ea"/>
                <a:cs typeface="+mn-cs"/>
              </a:rPr>
              <a:t>). In the area of trans- </a:t>
            </a:r>
            <a:r>
              <a:rPr lang="en-US" altLang="zh-CN" sz="1200" kern="1200" dirty="0" err="1" smtClean="0">
                <a:solidFill>
                  <a:schemeClr val="tx1"/>
                </a:solidFill>
                <a:effectLst/>
                <a:latin typeface="+mn-lt"/>
                <a:ea typeface="+mn-ea"/>
                <a:cs typeface="+mn-cs"/>
              </a:rPr>
              <a:t>portation</a:t>
            </a:r>
            <a:r>
              <a:rPr lang="en-US" altLang="zh-CN" sz="1200" kern="1200" dirty="0" smtClean="0">
                <a:solidFill>
                  <a:schemeClr val="tx1"/>
                </a:solidFill>
                <a:effectLst/>
                <a:latin typeface="+mn-lt"/>
                <a:ea typeface="+mn-ea"/>
                <a:cs typeface="+mn-cs"/>
              </a:rPr>
              <a:t>, we observe how trains overtook horses in popularity in 1902, well after the dawn of the railway age that began in the 1840s, showing the cultural significance of horsepower through- out the 19th century (Fig. 3</a:t>
            </a:r>
            <a:r>
              <a:rPr lang="en-US" altLang="zh-CN" sz="1200" i="1" kern="1200" dirty="0" smtClean="0">
                <a:solidFill>
                  <a:schemeClr val="tx1"/>
                </a:solidFill>
                <a:effectLst/>
                <a:latin typeface="+mn-lt"/>
                <a:ea typeface="+mn-ea"/>
                <a:cs typeface="+mn-cs"/>
              </a:rPr>
              <a:t>B</a:t>
            </a:r>
            <a:r>
              <a:rPr lang="en-US" altLang="zh-CN" sz="1200" kern="1200" dirty="0" smtClean="0">
                <a:solidFill>
                  <a:schemeClr val="tx1"/>
                </a:solidFill>
                <a:effectLst/>
                <a:latin typeface="+mn-lt"/>
                <a:ea typeface="+mn-ea"/>
                <a:cs typeface="+mn-cs"/>
              </a:rPr>
              <a:t>).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the area of communications, we examine the rate of </a:t>
            </a:r>
            <a:r>
              <a:rPr lang="en-US" altLang="zh-CN" sz="1200" kern="1200" dirty="0" err="1" smtClean="0">
                <a:solidFill>
                  <a:schemeClr val="tx1"/>
                </a:solidFill>
                <a:effectLst/>
                <a:latin typeface="+mn-lt"/>
                <a:ea typeface="+mn-ea"/>
                <a:cs typeface="+mn-cs"/>
              </a:rPr>
              <a:t>adop</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tion</a:t>
            </a:r>
            <a:r>
              <a:rPr lang="en-US" altLang="zh-CN" sz="1200" kern="1200" dirty="0" smtClean="0">
                <a:solidFill>
                  <a:schemeClr val="tx1"/>
                </a:solidFill>
                <a:effectLst/>
                <a:latin typeface="+mn-lt"/>
                <a:ea typeface="+mn-ea"/>
                <a:cs typeface="+mn-cs"/>
              </a:rPr>
              <a:t> of the telegraph, telephone, radio, and television, supporting previous findings (1) that observed an ever-increasing rate of uptake of new technologies that culminated with the rapid rise of television (Fig. 3</a:t>
            </a:r>
            <a:r>
              <a:rPr lang="en-US" altLang="zh-CN" sz="1200" i="1" kern="1200" dirty="0" smtClean="0">
                <a:solidFill>
                  <a:schemeClr val="tx1"/>
                </a:solidFill>
                <a:effectLst/>
                <a:latin typeface="+mn-lt"/>
                <a:ea typeface="+mn-ea"/>
                <a:cs typeface="+mn-cs"/>
              </a:rPr>
              <a:t>C</a:t>
            </a:r>
            <a:r>
              <a:rPr lang="en-US" altLang="zh-CN" sz="1200" kern="1200" dirty="0" smtClean="0">
                <a:solidFill>
                  <a:schemeClr val="tx1"/>
                </a:solidFill>
                <a:effectLst/>
                <a:latin typeface="+mn-lt"/>
                <a:ea typeface="+mn-ea"/>
                <a:cs typeface="+mn-cs"/>
              </a:rPr>
              <a:t>).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C7A7216-086C-0742-B176-3D8632C704CD}" type="slidenum">
              <a:rPr kumimoji="1" lang="zh-CN" altLang="en-US" smtClean="0"/>
              <a:t>12</a:t>
            </a:fld>
            <a:endParaRPr kumimoji="1" lang="zh-CN" altLang="en-US"/>
          </a:p>
        </p:txBody>
      </p:sp>
    </p:spTree>
    <p:extLst>
      <p:ext uri="{BB962C8B-B14F-4D97-AF65-F5344CB8AC3E}">
        <p14:creationId xmlns:p14="http://schemas.microsoft.com/office/powerpoint/2010/main" val="283288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Back to the talk. Our target is textual data. There is huge amount of these data online. All over the world, people tweet, post blogs, and send messages every second and every minute. We want to use these data to understand people. But the scale of the data is far beyond the capacity of human labors. That’s why we want to let the machine to mine the text for us, to save the effort.</a:t>
            </a:r>
            <a:endParaRPr lang="en-US" dirty="0"/>
          </a:p>
        </p:txBody>
      </p:sp>
      <p:sp>
        <p:nvSpPr>
          <p:cNvPr id="4" name="Slide Number Placeholder 3"/>
          <p:cNvSpPr>
            <a:spLocks noGrp="1"/>
          </p:cNvSpPr>
          <p:nvPr>
            <p:ph type="sldNum" sz="quarter" idx="10"/>
          </p:nvPr>
        </p:nvSpPr>
        <p:spPr/>
        <p:txBody>
          <a:bodyPr/>
          <a:lstStyle/>
          <a:p>
            <a:pPr>
              <a:defRPr/>
            </a:pPr>
            <a:fld id="{0471CD71-5283-4EC1-823C-ACC292A50A6D}" type="slidenum">
              <a:rPr lang="en-US" smtClean="0"/>
              <a:pPr>
                <a:defRPr/>
              </a:pPr>
              <a:t>16</a:t>
            </a:fld>
            <a:endParaRPr lang="en-US"/>
          </a:p>
        </p:txBody>
      </p:sp>
    </p:spTree>
    <p:extLst>
      <p:ext uri="{BB962C8B-B14F-4D97-AF65-F5344CB8AC3E}">
        <p14:creationId xmlns:p14="http://schemas.microsoft.com/office/powerpoint/2010/main" val="1246677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do this, we start with strings. String is a sequence of characters. In r, there is a class called “character”, which is used to store strings. </a:t>
            </a:r>
            <a:endParaRPr lang="en-US" dirty="0"/>
          </a:p>
        </p:txBody>
      </p:sp>
      <p:sp>
        <p:nvSpPr>
          <p:cNvPr id="4" name="Slide Number Placeholder 3"/>
          <p:cNvSpPr>
            <a:spLocks noGrp="1"/>
          </p:cNvSpPr>
          <p:nvPr>
            <p:ph type="sldNum" sz="quarter" idx="10"/>
          </p:nvPr>
        </p:nvSpPr>
        <p:spPr/>
        <p:txBody>
          <a:bodyPr/>
          <a:lstStyle/>
          <a:p>
            <a:pPr>
              <a:defRPr/>
            </a:pPr>
            <a:fld id="{0471CD71-5283-4EC1-823C-ACC292A50A6D}" type="slidenum">
              <a:rPr lang="en-US" smtClean="0"/>
              <a:pPr>
                <a:defRPr/>
              </a:pPr>
              <a:t>17</a:t>
            </a:fld>
            <a:endParaRPr lang="en-US"/>
          </a:p>
        </p:txBody>
      </p:sp>
    </p:spTree>
    <p:extLst>
      <p:ext uri="{BB962C8B-B14F-4D97-AF65-F5344CB8AC3E}">
        <p14:creationId xmlns:p14="http://schemas.microsoft.com/office/powerpoint/2010/main" val="411599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String is a sequence of characters. When we call </a:t>
            </a:r>
            <a:r>
              <a:rPr lang="en-US" sz="1200" kern="1200" dirty="0" err="1" smtClean="0">
                <a:solidFill>
                  <a:schemeClr val="tx1"/>
                </a:solidFill>
                <a:effectLst/>
                <a:latin typeface="+mn-lt"/>
                <a:ea typeface="+mn-ea"/>
                <a:cs typeface="+mn-cs"/>
              </a:rPr>
              <a:t>sth</a:t>
            </a:r>
            <a:r>
              <a:rPr lang="en-US" sz="1200" kern="1200" dirty="0" smtClean="0">
                <a:solidFill>
                  <a:schemeClr val="tx1"/>
                </a:solidFill>
                <a:effectLst/>
                <a:latin typeface="+mn-lt"/>
                <a:ea typeface="+mn-ea"/>
                <a:cs typeface="+mn-cs"/>
              </a:rPr>
              <a:t> strings, our assumption is, the string doesn’t have meaning. Like the state name, it’s just a name, a label for states. Even it has meaning, we don’t care. However, most of the time, we want to understand texts. Then we can’t treat them as strings. The big step from the last page to this page, is from meaningless strings to human language. How do we do this?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 draw a flow chart to show you the steps of text data preprocessing. The left block is named word extraction. It mainly involves the linguistic part of texts. Human language is complex. Based on a vocabulary, we add grammar, tense, and form sentences. The word extraction excludes all the things we added, and reduce texts to vocabularies. The first step is tokenization. It cuts a character sequence into pieces. Then meaningless common terms, like and, or, of, are dropped. Normalization identifies words with similar meanings, like </a:t>
            </a:r>
            <a:r>
              <a:rPr lang="en-US" sz="1200" kern="1200" dirty="0" err="1" smtClean="0">
                <a:solidFill>
                  <a:schemeClr val="tx1"/>
                </a:solidFill>
                <a:effectLst/>
                <a:latin typeface="+mn-lt"/>
                <a:ea typeface="+mn-ea"/>
                <a:cs typeface="+mn-cs"/>
              </a:rPr>
              <a:t>tv</a:t>
            </a:r>
            <a:r>
              <a:rPr lang="en-US" sz="1200" kern="1200" dirty="0" smtClean="0">
                <a:solidFill>
                  <a:schemeClr val="tx1"/>
                </a:solidFill>
                <a:effectLst/>
                <a:latin typeface="+mn-lt"/>
                <a:ea typeface="+mn-ea"/>
                <a:cs typeface="+mn-cs"/>
              </a:rPr>
              <a:t> and television, fridge and refrigerator. Stemming or lemmatization standardize words of different tense forms. The last step is words tagging. It classifies words based on different standards. After all these steps, human language is reduced to a list of simple words.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use different techniques when we have different information about the texts. When we know the categories of texts, but don’t know the topics of categories, we use feature selection in upper right corner. When we don’t know the category of texts, but already have a pre-defined list of topics, we can use naive </a:t>
            </a:r>
            <a:r>
              <a:rPr lang="en-US" altLang="zh-CN" sz="1200" kern="1200" dirty="0" err="1" smtClean="0">
                <a:solidFill>
                  <a:schemeClr val="tx1"/>
                </a:solidFill>
                <a:effectLst/>
                <a:latin typeface="+mn-lt"/>
                <a:ea typeface="+mn-ea"/>
                <a:cs typeface="+mn-cs"/>
              </a:rPr>
              <a:t>bayes</a:t>
            </a:r>
            <a:r>
              <a:rPr lang="en-US" altLang="zh-CN" sz="1200" kern="1200" dirty="0" smtClean="0">
                <a:solidFill>
                  <a:schemeClr val="tx1"/>
                </a:solidFill>
                <a:effectLst/>
                <a:latin typeface="+mn-lt"/>
                <a:ea typeface="+mn-ea"/>
                <a:cs typeface="+mn-cs"/>
              </a:rPr>
              <a:t> classification in the lower left corner. Last, when both the topics and categories are unknown, we can use topic models to extract the two simultaneously.</a:t>
            </a:r>
            <a:endParaRPr lang="en-US" altLang="zh-CN" dirty="0" smtClean="0"/>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9A4BDAC-20E2-4740-8B0C-E52AEEE9A886}" type="slidenum">
              <a:rPr lang="en-US" smtClean="0"/>
              <a:pPr/>
              <a:t>18</a:t>
            </a:fld>
            <a:endParaRPr lang="en-US"/>
          </a:p>
        </p:txBody>
      </p:sp>
    </p:spTree>
    <p:extLst>
      <p:ext uri="{BB962C8B-B14F-4D97-AF65-F5344CB8AC3E}">
        <p14:creationId xmlns:p14="http://schemas.microsoft.com/office/powerpoint/2010/main" val="1838680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Now let’s start from word extraction, because it is the basis for topic extraction and document classification. And the first step is tokenization.</a:t>
            </a:r>
          </a:p>
        </p:txBody>
      </p:sp>
      <p:sp>
        <p:nvSpPr>
          <p:cNvPr id="4" name="Slide Number Placeholder 3"/>
          <p:cNvSpPr>
            <a:spLocks noGrp="1"/>
          </p:cNvSpPr>
          <p:nvPr>
            <p:ph type="sldNum" sz="quarter" idx="10"/>
          </p:nvPr>
        </p:nvSpPr>
        <p:spPr/>
        <p:txBody>
          <a:bodyPr/>
          <a:lstStyle/>
          <a:p>
            <a:fld id="{D9A4BDAC-20E2-4740-8B0C-E52AEEE9A886}" type="slidenum">
              <a:rPr lang="en-US" smtClean="0"/>
              <a:pPr/>
              <a:t>19</a:t>
            </a:fld>
            <a:endParaRPr lang="en-US"/>
          </a:p>
        </p:txBody>
      </p:sp>
    </p:spTree>
    <p:extLst>
      <p:ext uri="{BB962C8B-B14F-4D97-AF65-F5344CB8AC3E}">
        <p14:creationId xmlns:p14="http://schemas.microsoft.com/office/powerpoint/2010/main" val="1124376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Tokenization is chopping up a character sequence into pieces, called tokens.</a:t>
            </a:r>
          </a:p>
          <a:p>
            <a:r>
              <a:rPr lang="en-US" sz="1200" kern="1200" dirty="0" smtClean="0">
                <a:solidFill>
                  <a:schemeClr val="tx1"/>
                </a:solidFill>
                <a:effectLst/>
                <a:latin typeface="+mn-lt"/>
                <a:ea typeface="+mn-ea"/>
                <a:cs typeface="+mn-cs"/>
              </a:rPr>
              <a:t>When you look at this sentence, “Seattle is a coastal seaport city”. It might be obvious for you that the sentence consists of six words. But the fact is not that obvious for the computer. When the sentence is stored in computer, the space is stored as other characters. It is not recognized as a natural separator. </a:t>
            </a:r>
          </a:p>
          <a:p>
            <a:r>
              <a:rPr lang="en-US" sz="1200" kern="1200" dirty="0" smtClean="0">
                <a:solidFill>
                  <a:schemeClr val="tx1"/>
                </a:solidFill>
                <a:effectLst/>
                <a:latin typeface="+mn-lt"/>
                <a:ea typeface="+mn-ea"/>
                <a:cs typeface="+mn-cs"/>
              </a:rPr>
              <a:t>So we need tokenization, to separate the sequence with spaces.</a:t>
            </a:r>
            <a:endParaRPr lang="en-US" dirty="0"/>
          </a:p>
        </p:txBody>
      </p:sp>
      <p:sp>
        <p:nvSpPr>
          <p:cNvPr id="4" name="Slide Number Placeholder 3"/>
          <p:cNvSpPr>
            <a:spLocks noGrp="1"/>
          </p:cNvSpPr>
          <p:nvPr>
            <p:ph type="sldNum" sz="quarter" idx="10"/>
          </p:nvPr>
        </p:nvSpPr>
        <p:spPr/>
        <p:txBody>
          <a:bodyPr/>
          <a:lstStyle/>
          <a:p>
            <a:pPr>
              <a:defRPr/>
            </a:pPr>
            <a:fld id="{0471CD71-5283-4EC1-823C-ACC292A50A6D}" type="slidenum">
              <a:rPr lang="en-US" smtClean="0"/>
              <a:pPr>
                <a:defRPr/>
              </a:pPr>
              <a:t>20</a:t>
            </a:fld>
            <a:endParaRPr lang="en-US"/>
          </a:p>
        </p:txBody>
      </p:sp>
    </p:spTree>
    <p:extLst>
      <p:ext uri="{BB962C8B-B14F-4D97-AF65-F5344CB8AC3E}">
        <p14:creationId xmlns:p14="http://schemas.microsoft.com/office/powerpoint/2010/main" val="1393953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6A69E4E6-F64E-D44E-9F72-E9D004E78094}" type="datetimeFigureOut">
              <a:rPr kumimoji="1" lang="zh-CN" altLang="en-US" smtClean="0"/>
              <a:t>2017/9/8</a:t>
            </a:fld>
            <a:endParaRPr kumimoji="1" lang="zh-CN" alt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C1116F-3C5C-704D-8BDD-1EBE6D4499F7}" type="slidenum">
              <a:rPr kumimoji="1" lang="zh-CN" altLang="en-US" smtClean="0"/>
              <a:t>‹#›</a:t>
            </a:fld>
            <a:endParaRPr kumimoji="1"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197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6A69E4E6-F64E-D44E-9F72-E9D004E78094}" type="datetimeFigureOut">
              <a:rPr kumimoji="1" lang="zh-CN" altLang="en-US" smtClean="0"/>
              <a:t>2017/9/8</a:t>
            </a:fld>
            <a:endParaRPr kumimoji="1" lang="zh-CN" alt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C1116F-3C5C-704D-8BDD-1EBE6D4499F7}" type="slidenum">
              <a:rPr kumimoji="1" lang="zh-CN" altLang="en-US" smtClean="0"/>
              <a:t>‹#›</a:t>
            </a:fld>
            <a:endParaRPr kumimoji="1" lang="zh-CN" altLang="en-US"/>
          </a:p>
        </p:txBody>
      </p:sp>
    </p:spTree>
    <p:extLst>
      <p:ext uri="{BB962C8B-B14F-4D97-AF65-F5344CB8AC3E}">
        <p14:creationId xmlns:p14="http://schemas.microsoft.com/office/powerpoint/2010/main" val="583691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6A69E4E6-F64E-D44E-9F72-E9D004E78094}" type="datetimeFigureOut">
              <a:rPr kumimoji="1" lang="zh-CN" altLang="en-US" smtClean="0"/>
              <a:t>2017/9/8</a:t>
            </a:fld>
            <a:endParaRPr kumimoji="1" lang="zh-CN" alt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C1116F-3C5C-704D-8BDD-1EBE6D4499F7}" type="slidenum">
              <a:rPr kumimoji="1" lang="zh-CN" altLang="en-US" smtClean="0"/>
              <a:t>‹#›</a:t>
            </a:fld>
            <a:endParaRPr kumimoji="1" lang="zh-CN" altLang="en-US"/>
          </a:p>
        </p:txBody>
      </p:sp>
    </p:spTree>
    <p:extLst>
      <p:ext uri="{BB962C8B-B14F-4D97-AF65-F5344CB8AC3E}">
        <p14:creationId xmlns:p14="http://schemas.microsoft.com/office/powerpoint/2010/main" val="390934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cxnSp>
        <p:nvCxnSpPr>
          <p:cNvPr id="18" name="Straight Connector 6"/>
          <p:cNvCxnSpPr/>
          <p:nvPr userDrawn="1"/>
        </p:nvCxnSpPr>
        <p:spPr>
          <a:xfrm>
            <a:off x="5870379" y="4707488"/>
            <a:ext cx="5295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占位符 27"/>
          <p:cNvSpPr>
            <a:spLocks noGrp="1"/>
          </p:cNvSpPr>
          <p:nvPr>
            <p:ph type="body" sz="quarter" idx="10" hasCustomPrompt="1"/>
          </p:nvPr>
        </p:nvSpPr>
        <p:spPr>
          <a:xfrm>
            <a:off x="2900532" y="3027448"/>
            <a:ext cx="6387424" cy="840230"/>
          </a:xfrm>
        </p:spPr>
        <p:txBody>
          <a:bodyPr wrap="square" anchor="ctr" anchorCtr="0">
            <a:spAutoFit/>
          </a:bodyPr>
          <a:lstStyle>
            <a:lvl1pPr marL="0" indent="0" algn="dist">
              <a:buNone/>
              <a:defRPr sz="5400" b="1" i="0">
                <a:latin typeface="Lantinghei SC Demibold" charset="-122"/>
                <a:ea typeface="Lantinghei SC Demibold" charset="-122"/>
                <a:cs typeface="Lantinghei SC Demibold" charset="-122"/>
              </a:defRPr>
            </a:lvl1pPr>
          </a:lstStyle>
          <a:p>
            <a:pPr lvl="0"/>
            <a:r>
              <a:rPr kumimoji="1" lang="zh-CN" altLang="en-US" dirty="0" smtClean="0"/>
              <a:t>单击添加课程名称</a:t>
            </a:r>
            <a:endParaRPr kumimoji="1" lang="zh-CN" altLang="en-US" dirty="0"/>
          </a:p>
        </p:txBody>
      </p:sp>
      <p:sp>
        <p:nvSpPr>
          <p:cNvPr id="31" name="文本占位符 27"/>
          <p:cNvSpPr>
            <a:spLocks noGrp="1"/>
          </p:cNvSpPr>
          <p:nvPr>
            <p:ph type="body" sz="quarter" idx="12" hasCustomPrompt="1"/>
          </p:nvPr>
        </p:nvSpPr>
        <p:spPr>
          <a:xfrm>
            <a:off x="4234206" y="3996227"/>
            <a:ext cx="3723588" cy="341632"/>
          </a:xfrm>
        </p:spPr>
        <p:txBody>
          <a:bodyPr wrap="square" anchor="ctr" anchorCtr="0">
            <a:spAutoFit/>
          </a:bodyPr>
          <a:lstStyle>
            <a:lvl1pPr marL="0" indent="0" algn="dist">
              <a:buNone/>
              <a:defRPr sz="1800" b="1" i="0" baseline="0">
                <a:solidFill>
                  <a:schemeClr val="bg1"/>
                </a:solidFill>
                <a:latin typeface="Lantinghei SC Demibold" charset="-122"/>
                <a:ea typeface="Lantinghei SC Demibold" charset="-122"/>
                <a:cs typeface="Lantinghei SC Demibold" charset="-122"/>
              </a:defRPr>
            </a:lvl1pPr>
          </a:lstStyle>
          <a:p>
            <a:pPr lvl="0"/>
            <a:r>
              <a:rPr kumimoji="1" lang="zh-CN" altLang="en-US" dirty="0" smtClean="0"/>
              <a:t>单击添加英文课程名称</a:t>
            </a:r>
            <a:endParaRPr kumimoji="1" lang="zh-CN" altLang="en-US" dirty="0"/>
          </a:p>
        </p:txBody>
      </p:sp>
      <p:sp>
        <p:nvSpPr>
          <p:cNvPr id="32" name="文本占位符 27"/>
          <p:cNvSpPr>
            <a:spLocks noGrp="1"/>
          </p:cNvSpPr>
          <p:nvPr>
            <p:ph type="body" sz="quarter" idx="13" hasCustomPrompt="1"/>
          </p:nvPr>
        </p:nvSpPr>
        <p:spPr>
          <a:xfrm>
            <a:off x="5131717" y="4976914"/>
            <a:ext cx="1925054" cy="341632"/>
          </a:xfrm>
        </p:spPr>
        <p:txBody>
          <a:bodyPr wrap="square" anchor="ctr" anchorCtr="0">
            <a:spAutoFit/>
          </a:bodyPr>
          <a:lstStyle>
            <a:lvl1pPr marL="0" indent="0" algn="dist">
              <a:buNone/>
              <a:defRPr sz="1800" b="0" i="0" baseline="0">
                <a:solidFill>
                  <a:schemeClr val="bg1"/>
                </a:solidFill>
                <a:latin typeface="+mj-ea"/>
                <a:ea typeface="+mj-ea"/>
                <a:cs typeface="Lantinghei SC Demibold" charset="-122"/>
              </a:defRPr>
            </a:lvl1pPr>
          </a:lstStyle>
          <a:p>
            <a:pPr lvl="0"/>
            <a:r>
              <a:rPr kumimoji="1" lang="zh-CN" altLang="en-US" smtClean="0"/>
              <a:t>单击添加作者</a:t>
            </a:r>
            <a:endParaRPr kumimoji="1" lang="zh-CN" altLang="en-US" dirty="0"/>
          </a:p>
        </p:txBody>
      </p:sp>
      <p:sp>
        <p:nvSpPr>
          <p:cNvPr id="35" name="文本占位符 27"/>
          <p:cNvSpPr>
            <a:spLocks noGrp="1"/>
          </p:cNvSpPr>
          <p:nvPr>
            <p:ph type="body" sz="quarter" idx="15" hasCustomPrompt="1"/>
          </p:nvPr>
        </p:nvSpPr>
        <p:spPr>
          <a:xfrm>
            <a:off x="5163343" y="5544110"/>
            <a:ext cx="1943662" cy="244588"/>
          </a:xfrm>
        </p:spPr>
        <p:txBody>
          <a:bodyPr wrap="square" anchor="ctr" anchorCtr="0">
            <a:spAutoFit/>
          </a:bodyPr>
          <a:lstStyle>
            <a:lvl1pPr marL="0" indent="0" algn="dist">
              <a:buNone/>
              <a:defRPr sz="1100" b="0" i="0" baseline="0">
                <a:solidFill>
                  <a:schemeClr val="bg1"/>
                </a:solidFill>
                <a:latin typeface="+mj-ea"/>
                <a:ea typeface="+mj-ea"/>
                <a:cs typeface="Lantinghei SC Demibold" charset="-122"/>
              </a:defRPr>
            </a:lvl1pPr>
          </a:lstStyle>
          <a:p>
            <a:pPr lvl="0"/>
            <a:r>
              <a:rPr kumimoji="1" lang="zh-CN" altLang="en-US" dirty="0" smtClean="0"/>
              <a:t>艺术与传媒学院 数字媒体系</a:t>
            </a:r>
            <a:endParaRPr kumimoji="1" lang="zh-CN" altLang="en-US" dirty="0"/>
          </a:p>
        </p:txBody>
      </p:sp>
    </p:spTree>
    <p:extLst>
      <p:ext uri="{BB962C8B-B14F-4D97-AF65-F5344CB8AC3E}">
        <p14:creationId xmlns:p14="http://schemas.microsoft.com/office/powerpoint/2010/main" val="1278102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10" name="텍스트 개체 틀 9"/>
          <p:cNvSpPr>
            <a:spLocks noGrp="1"/>
          </p:cNvSpPr>
          <p:nvPr>
            <p:ph type="body" sz="quarter" idx="13" hasCustomPrompt="1"/>
          </p:nvPr>
        </p:nvSpPr>
        <p:spPr>
          <a:xfrm>
            <a:off x="4656025" y="3469844"/>
            <a:ext cx="3589077" cy="430887"/>
          </a:xfrm>
          <a:prstGeom prst="rect">
            <a:avLst/>
          </a:prstGeom>
        </p:spPr>
        <p:txBody>
          <a:bodyPr vert="horz" wrap="square" lIns="0" tIns="0" rIns="0" bIns="0" rtlCol="0" anchor="ctr">
            <a:spAutoFit/>
          </a:bodyPr>
          <a:lstStyle>
            <a:lvl1pPr>
              <a:defRPr lang="ko-KR" altLang="en-US" b="0" i="0" dirty="0">
                <a:effectLst/>
                <a:latin typeface="Calibri" panose="020F0502020204030204" pitchFamily="34" charset="0"/>
                <a:ea typeface="+mj-ea"/>
                <a:cs typeface="Arial" panose="020B0604020202020204" pitchFamily="34" charset="0"/>
              </a:defRPr>
            </a:lvl1pPr>
          </a:lstStyle>
          <a:p>
            <a:pPr marL="0" marR="0" lvl="0" indent="0" algn="ctr" defTabSz="914332" fontAlgn="auto">
              <a:lnSpc>
                <a:spcPct val="100000"/>
              </a:lnSpc>
              <a:spcBef>
                <a:spcPct val="0"/>
              </a:spcBef>
              <a:spcAft>
                <a:spcPts val="0"/>
              </a:spcAft>
              <a:buClrTx/>
              <a:buSzTx/>
              <a:buFontTx/>
              <a:buNone/>
              <a:tabLst/>
            </a:pPr>
            <a:r>
              <a:rPr lang="zh-CN" altLang="en-US" dirty="0" smtClean="0"/>
              <a:t>添加章节</a:t>
            </a:r>
            <a:endParaRPr lang="ko-KR" altLang="en-US" dirty="0"/>
          </a:p>
        </p:txBody>
      </p:sp>
      <p:sp>
        <p:nvSpPr>
          <p:cNvPr id="11" name="텍스트 개체 틀 9"/>
          <p:cNvSpPr>
            <a:spLocks noGrp="1"/>
          </p:cNvSpPr>
          <p:nvPr>
            <p:ph type="body" sz="quarter" idx="14" hasCustomPrompt="1"/>
          </p:nvPr>
        </p:nvSpPr>
        <p:spPr>
          <a:xfrm>
            <a:off x="4656024" y="4140970"/>
            <a:ext cx="3589077" cy="430887"/>
          </a:xfrm>
          <a:prstGeom prst="rect">
            <a:avLst/>
          </a:prstGeom>
        </p:spPr>
        <p:txBody>
          <a:bodyPr vert="horz" wrap="square" lIns="0" tIns="0" rIns="0" bIns="0" rtlCol="0" anchor="ctr">
            <a:spAutoFit/>
          </a:bodyPr>
          <a:lstStyle>
            <a:lvl1pPr>
              <a:defRPr lang="ko-KR" altLang="en-US" b="0" i="0" dirty="0">
                <a:effectLst/>
                <a:latin typeface="Calibri" panose="020F0502020204030204" pitchFamily="34" charset="0"/>
                <a:ea typeface="+mj-ea"/>
                <a:cs typeface="Arial" panose="020B0604020202020204" pitchFamily="34" charset="0"/>
              </a:defRPr>
            </a:lvl1pPr>
          </a:lstStyle>
          <a:p>
            <a:pPr marL="0" marR="0" lvl="0" indent="0" algn="ctr" defTabSz="914332" fontAlgn="auto">
              <a:lnSpc>
                <a:spcPct val="100000"/>
              </a:lnSpc>
              <a:spcBef>
                <a:spcPct val="0"/>
              </a:spcBef>
              <a:spcAft>
                <a:spcPts val="0"/>
              </a:spcAft>
              <a:buClrTx/>
              <a:buSzTx/>
              <a:buFontTx/>
              <a:buNone/>
              <a:tabLst/>
            </a:pPr>
            <a:r>
              <a:rPr lang="zh-CN" altLang="en-US" dirty="0" smtClean="0"/>
              <a:t>添加章节</a:t>
            </a:r>
            <a:endParaRPr lang="ko-KR" altLang="en-US" dirty="0"/>
          </a:p>
        </p:txBody>
      </p:sp>
      <p:sp>
        <p:nvSpPr>
          <p:cNvPr id="13" name="텍스트 개체 틀 9"/>
          <p:cNvSpPr>
            <a:spLocks noGrp="1"/>
          </p:cNvSpPr>
          <p:nvPr>
            <p:ph type="body" sz="quarter" idx="24" hasCustomPrompt="1"/>
          </p:nvPr>
        </p:nvSpPr>
        <p:spPr>
          <a:xfrm>
            <a:off x="4656023" y="4833523"/>
            <a:ext cx="3589077" cy="430887"/>
          </a:xfrm>
          <a:prstGeom prst="rect">
            <a:avLst/>
          </a:prstGeom>
        </p:spPr>
        <p:txBody>
          <a:bodyPr vert="horz" wrap="square" lIns="0" tIns="0" rIns="0" bIns="0" rtlCol="0" anchor="ctr">
            <a:spAutoFit/>
          </a:bodyPr>
          <a:lstStyle>
            <a:lvl1pPr>
              <a:defRPr lang="ko-KR" altLang="en-US" b="0" i="0" dirty="0">
                <a:effectLst/>
                <a:latin typeface="Calibri" panose="020F0502020204030204" pitchFamily="34" charset="0"/>
                <a:ea typeface="+mj-ea"/>
                <a:cs typeface="Arial" panose="020B0604020202020204" pitchFamily="34" charset="0"/>
              </a:defRPr>
            </a:lvl1pPr>
          </a:lstStyle>
          <a:p>
            <a:pPr marL="0" marR="0" lvl="0" indent="0" algn="ctr" defTabSz="914332" fontAlgn="auto">
              <a:lnSpc>
                <a:spcPct val="100000"/>
              </a:lnSpc>
              <a:spcBef>
                <a:spcPct val="0"/>
              </a:spcBef>
              <a:spcAft>
                <a:spcPts val="0"/>
              </a:spcAft>
              <a:buClrTx/>
              <a:buSzTx/>
              <a:buFontTx/>
              <a:buNone/>
              <a:tabLst/>
            </a:pPr>
            <a:r>
              <a:rPr lang="zh-CN" altLang="en-US" dirty="0" smtClean="0"/>
              <a:t>添加章节</a:t>
            </a:r>
            <a:endParaRPr lang="ko-KR" altLang="en-US" dirty="0"/>
          </a:p>
        </p:txBody>
      </p:sp>
      <p:sp>
        <p:nvSpPr>
          <p:cNvPr id="14" name="텍스트 개체 틀 9"/>
          <p:cNvSpPr>
            <a:spLocks noGrp="1"/>
          </p:cNvSpPr>
          <p:nvPr>
            <p:ph type="body" sz="quarter" idx="26" hasCustomPrompt="1"/>
          </p:nvPr>
        </p:nvSpPr>
        <p:spPr>
          <a:xfrm>
            <a:off x="4656024" y="5486149"/>
            <a:ext cx="3589077" cy="430887"/>
          </a:xfrm>
          <a:prstGeom prst="rect">
            <a:avLst/>
          </a:prstGeom>
        </p:spPr>
        <p:txBody>
          <a:bodyPr vert="horz" wrap="square" lIns="0" tIns="0" rIns="0" bIns="0" rtlCol="0" anchor="ctr">
            <a:spAutoFit/>
          </a:bodyPr>
          <a:lstStyle>
            <a:lvl1pPr>
              <a:defRPr lang="ko-KR" altLang="en-US" b="0" i="0" dirty="0">
                <a:effectLst/>
                <a:latin typeface="Calibri" panose="020F0502020204030204" pitchFamily="34" charset="0"/>
                <a:ea typeface="+mj-ea"/>
                <a:cs typeface="Arial" panose="020B0604020202020204" pitchFamily="34" charset="0"/>
              </a:defRPr>
            </a:lvl1pPr>
          </a:lstStyle>
          <a:p>
            <a:pPr marL="0" marR="0" lvl="0" indent="0" algn="ctr" defTabSz="914332" fontAlgn="auto">
              <a:lnSpc>
                <a:spcPct val="100000"/>
              </a:lnSpc>
              <a:spcBef>
                <a:spcPct val="0"/>
              </a:spcBef>
              <a:spcAft>
                <a:spcPts val="0"/>
              </a:spcAft>
              <a:buClrTx/>
              <a:buSzTx/>
              <a:buFontTx/>
              <a:buNone/>
              <a:tabLst/>
            </a:pPr>
            <a:r>
              <a:rPr lang="zh-CN" altLang="en-US" dirty="0" smtClean="0"/>
              <a:t>添加章节</a:t>
            </a:r>
            <a:endParaRPr lang="ko-KR" altLang="en-US" dirty="0"/>
          </a:p>
        </p:txBody>
      </p:sp>
      <p:sp>
        <p:nvSpPr>
          <p:cNvPr id="15" name="텍스트 개체 틀 2"/>
          <p:cNvSpPr>
            <a:spLocks noGrp="1"/>
          </p:cNvSpPr>
          <p:nvPr>
            <p:ph type="body" sz="quarter" idx="23" hasCustomPrompt="1"/>
          </p:nvPr>
        </p:nvSpPr>
        <p:spPr>
          <a:xfrm>
            <a:off x="4102586" y="1828869"/>
            <a:ext cx="4546661" cy="615553"/>
          </a:xfrm>
          <a:prstGeom prst="rect">
            <a:avLst/>
          </a:prstGeom>
        </p:spPr>
        <p:txBody>
          <a:bodyPr vert="horz" wrap="square" lIns="0" tIns="0" rIns="0" bIns="0" rtlCol="0" anchor="ctr">
            <a:spAutoFit/>
          </a:bodyPr>
          <a:lstStyle>
            <a:lvl1pPr marL="342874" indent="-342874" algn="ctr" latinLnBrk="0">
              <a:buNone/>
              <a:defRPr lang="ko-KR" altLang="en-US" sz="4000" b="0" i="0" baseline="0" dirty="0">
                <a:solidFill>
                  <a:srgbClr val="B62B52"/>
                </a:solidFill>
                <a:effectLst/>
                <a:latin typeface="Calibri" panose="020F0502020204030204" pitchFamily="34" charset="0"/>
                <a:ea typeface="+mj-ea"/>
                <a:cs typeface="Arial" panose="020B0604020202020204" pitchFamily="34" charset="0"/>
              </a:defRPr>
            </a:lvl1pPr>
          </a:lstStyle>
          <a:p>
            <a:pPr marL="0" marR="0" lvl="0" indent="0" fontAlgn="auto">
              <a:lnSpc>
                <a:spcPct val="100000"/>
              </a:lnSpc>
              <a:spcBef>
                <a:spcPct val="0"/>
              </a:spcBef>
              <a:spcAft>
                <a:spcPts val="0"/>
              </a:spcAft>
              <a:buClrTx/>
              <a:buSzTx/>
              <a:tabLst/>
            </a:pPr>
            <a:r>
              <a:rPr lang="zh-CN" altLang="en-US" dirty="0" smtClean="0"/>
              <a:t>目录</a:t>
            </a:r>
            <a:endParaRPr lang="ko-KR" altLang="en-US" dirty="0"/>
          </a:p>
        </p:txBody>
      </p:sp>
      <p:sp>
        <p:nvSpPr>
          <p:cNvPr id="22" name="텍스트 개체 틀 9"/>
          <p:cNvSpPr>
            <a:spLocks noGrp="1"/>
          </p:cNvSpPr>
          <p:nvPr>
            <p:ph type="body" sz="quarter" idx="27" hasCustomPrompt="1"/>
          </p:nvPr>
        </p:nvSpPr>
        <p:spPr>
          <a:xfrm>
            <a:off x="4656023" y="2760350"/>
            <a:ext cx="3589077" cy="430887"/>
          </a:xfrm>
          <a:prstGeom prst="rect">
            <a:avLst/>
          </a:prstGeom>
        </p:spPr>
        <p:txBody>
          <a:bodyPr vert="horz" wrap="square" lIns="0" tIns="0" rIns="0" bIns="0" rtlCol="0" anchor="ctr">
            <a:spAutoFit/>
          </a:bodyPr>
          <a:lstStyle>
            <a:lvl1pPr>
              <a:defRPr lang="ko-KR" altLang="en-US" b="0" i="0" dirty="0">
                <a:effectLst/>
                <a:latin typeface="Calibri" panose="020F0502020204030204" pitchFamily="34" charset="0"/>
                <a:ea typeface="+mj-ea"/>
                <a:cs typeface="Arial" panose="020B0604020202020204" pitchFamily="34" charset="0"/>
              </a:defRPr>
            </a:lvl1pPr>
          </a:lstStyle>
          <a:p>
            <a:pPr marL="0" marR="0" lvl="0" indent="0" algn="ctr" defTabSz="914332" fontAlgn="auto">
              <a:lnSpc>
                <a:spcPct val="100000"/>
              </a:lnSpc>
              <a:spcBef>
                <a:spcPct val="0"/>
              </a:spcBef>
              <a:spcAft>
                <a:spcPts val="0"/>
              </a:spcAft>
              <a:buClrTx/>
              <a:buSzTx/>
              <a:buFontTx/>
              <a:buNone/>
              <a:tabLst/>
            </a:pPr>
            <a:r>
              <a:rPr lang="zh-CN" altLang="en-US" dirty="0" smtClean="0"/>
              <a:t>添加章节</a:t>
            </a:r>
            <a:endParaRPr lang="ko-KR" altLang="en-US" dirty="0"/>
          </a:p>
        </p:txBody>
      </p:sp>
    </p:spTree>
    <p:extLst>
      <p:ext uri="{BB962C8B-B14F-4D97-AF65-F5344CB8AC3E}">
        <p14:creationId xmlns:p14="http://schemas.microsoft.com/office/powerpoint/2010/main" val="19324061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标题和内容版式1">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372979" y="2375956"/>
            <a:ext cx="10515600" cy="3224703"/>
          </a:xfrm>
        </p:spPr>
        <p:txBody>
          <a:bodyPr/>
          <a:lstStyle>
            <a:lvl1pPr marL="0" indent="0">
              <a:buNone/>
              <a:defRPr>
                <a:latin typeface="+mj-ea"/>
                <a:ea typeface="+mj-ea"/>
              </a:defRPr>
            </a:lvl1pPr>
          </a:lstStyle>
          <a:p>
            <a:pPr lvl="0"/>
            <a:r>
              <a:rPr kumimoji="1" lang="zh-CN" altLang="en-US" dirty="0" smtClean="0"/>
              <a:t>单击添加内容</a:t>
            </a:r>
          </a:p>
        </p:txBody>
      </p:sp>
    </p:spTree>
    <p:extLst>
      <p:ext uri="{BB962C8B-B14F-4D97-AF65-F5344CB8AC3E}">
        <p14:creationId xmlns:p14="http://schemas.microsoft.com/office/powerpoint/2010/main" val="15554064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和内容版式3">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9436" y="0"/>
            <a:ext cx="10515600" cy="622717"/>
          </a:xfrm>
        </p:spPr>
        <p:txBody>
          <a:bodyPr>
            <a:normAutofit/>
          </a:bodyPr>
          <a:lstStyle>
            <a:lvl1pPr>
              <a:defRPr sz="1800">
                <a:solidFill>
                  <a:schemeClr val="bg1"/>
                </a:solidFill>
              </a:defRPr>
            </a:lvl1pPr>
          </a:lstStyle>
          <a:p>
            <a:r>
              <a:rPr kumimoji="1" lang="zh-CN" altLang="en-US" dirty="0" smtClean="0"/>
              <a:t>单击添加一级标题</a:t>
            </a:r>
            <a:endParaRPr kumimoji="1" lang="zh-CN" altLang="en-US" dirty="0"/>
          </a:p>
        </p:txBody>
      </p:sp>
      <p:sp>
        <p:nvSpPr>
          <p:cNvPr id="7" name="矩形 6"/>
          <p:cNvSpPr/>
          <p:nvPr userDrawn="1"/>
        </p:nvSpPr>
        <p:spPr>
          <a:xfrm>
            <a:off x="1" y="6634716"/>
            <a:ext cx="12192000" cy="223284"/>
          </a:xfrm>
          <a:prstGeom prst="rect">
            <a:avLst/>
          </a:prstGeom>
          <a:solidFill>
            <a:srgbClr val="595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p:cNvSpPr>
            <a:spLocks noGrp="1"/>
          </p:cNvSpPr>
          <p:nvPr>
            <p:ph type="body" sz="quarter" idx="10" hasCustomPrompt="1"/>
          </p:nvPr>
        </p:nvSpPr>
        <p:spPr>
          <a:xfrm>
            <a:off x="339435" y="1302719"/>
            <a:ext cx="10907713" cy="736511"/>
          </a:xfrm>
        </p:spPr>
        <p:txBody>
          <a:bodyPr>
            <a:normAutofit/>
          </a:bodyPr>
          <a:lstStyle>
            <a:lvl1pPr>
              <a:defRPr sz="3200">
                <a:solidFill>
                  <a:srgbClr val="B62B52"/>
                </a:solidFill>
                <a:latin typeface="+mj-ea"/>
                <a:ea typeface="+mj-ea"/>
              </a:defRPr>
            </a:lvl1pPr>
          </a:lstStyle>
          <a:p>
            <a:pPr lvl="0"/>
            <a:r>
              <a:rPr kumimoji="1" lang="zh-CN" altLang="en-US" dirty="0" smtClean="0"/>
              <a:t>单击添加内容标题</a:t>
            </a:r>
          </a:p>
        </p:txBody>
      </p:sp>
      <p:sp>
        <p:nvSpPr>
          <p:cNvPr id="8" name="文本占位符 7"/>
          <p:cNvSpPr>
            <a:spLocks noGrp="1"/>
          </p:cNvSpPr>
          <p:nvPr>
            <p:ph type="body" sz="quarter" idx="11"/>
          </p:nvPr>
        </p:nvSpPr>
        <p:spPr>
          <a:xfrm>
            <a:off x="339434" y="2327871"/>
            <a:ext cx="10907713" cy="3699705"/>
          </a:xfrm>
        </p:spPr>
        <p:txBody>
          <a:bodyPr/>
          <a:lstStyle>
            <a:lvl1pPr>
              <a:lnSpc>
                <a:spcPct val="150000"/>
              </a:lnSpc>
              <a:defRPr>
                <a:latin typeface="+mj-ea"/>
                <a:ea typeface="+mj-ea"/>
              </a:defRPr>
            </a:lvl1pPr>
            <a:lvl2pPr>
              <a:lnSpc>
                <a:spcPct val="150000"/>
              </a:lnSpc>
              <a:defRPr>
                <a:latin typeface="+mj-ea"/>
                <a:ea typeface="+mj-ea"/>
              </a:defRPr>
            </a:lvl2pPr>
            <a:lvl3pPr>
              <a:lnSpc>
                <a:spcPct val="150000"/>
              </a:lnSpc>
              <a:defRPr>
                <a:latin typeface="+mj-ea"/>
                <a:ea typeface="+mj-ea"/>
              </a:defRPr>
            </a:lvl3pPr>
            <a:lvl4pPr>
              <a:lnSpc>
                <a:spcPct val="150000"/>
              </a:lnSpc>
              <a:defRPr>
                <a:latin typeface="+mj-ea"/>
                <a:ea typeface="+mj-ea"/>
              </a:defRPr>
            </a:lvl4pPr>
            <a:lvl5pPr>
              <a:lnSpc>
                <a:spcPct val="150000"/>
              </a:lnSpc>
              <a:defRPr>
                <a:latin typeface="+mj-ea"/>
                <a:ea typeface="+mj-ea"/>
              </a:defRPr>
            </a:lvl5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Tree>
    <p:extLst>
      <p:ext uri="{BB962C8B-B14F-4D97-AF65-F5344CB8AC3E}">
        <p14:creationId xmlns:p14="http://schemas.microsoft.com/office/powerpoint/2010/main" val="397787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和内容版式4">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9436" y="0"/>
            <a:ext cx="10515600" cy="622717"/>
          </a:xfrm>
        </p:spPr>
        <p:txBody>
          <a:bodyPr>
            <a:normAutofit/>
          </a:bodyPr>
          <a:lstStyle>
            <a:lvl1pPr>
              <a:defRPr sz="1800">
                <a:solidFill>
                  <a:schemeClr val="bg1"/>
                </a:solidFill>
              </a:defRPr>
            </a:lvl1pPr>
          </a:lstStyle>
          <a:p>
            <a:r>
              <a:rPr kumimoji="1" lang="zh-CN" altLang="en-US" dirty="0" smtClean="0"/>
              <a:t>单击添加一级标题</a:t>
            </a:r>
            <a:endParaRPr kumimoji="1" lang="zh-CN" altLang="en-US" dirty="0"/>
          </a:p>
        </p:txBody>
      </p:sp>
      <p:sp>
        <p:nvSpPr>
          <p:cNvPr id="7" name="矩形 6"/>
          <p:cNvSpPr/>
          <p:nvPr userDrawn="1"/>
        </p:nvSpPr>
        <p:spPr>
          <a:xfrm>
            <a:off x="1" y="6634716"/>
            <a:ext cx="12192000" cy="223284"/>
          </a:xfrm>
          <a:prstGeom prst="rect">
            <a:avLst/>
          </a:prstGeom>
          <a:solidFill>
            <a:srgbClr val="595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内容占位符 8"/>
          <p:cNvSpPr>
            <a:spLocks noGrp="1"/>
          </p:cNvSpPr>
          <p:nvPr>
            <p:ph sz="quarter" idx="10" hasCustomPrompt="1"/>
          </p:nvPr>
        </p:nvSpPr>
        <p:spPr>
          <a:xfrm>
            <a:off x="465138" y="996950"/>
            <a:ext cx="11339512" cy="3302343"/>
          </a:xfrm>
        </p:spPr>
        <p:txBody>
          <a:bodyPr/>
          <a:lstStyle>
            <a:lvl1pPr marL="0" indent="0">
              <a:buNone/>
              <a:defRPr>
                <a:latin typeface="+mj-ea"/>
                <a:ea typeface="+mj-ea"/>
              </a:defRPr>
            </a:lvl1pPr>
          </a:lstStyle>
          <a:p>
            <a:pPr lvl="0"/>
            <a:r>
              <a:rPr kumimoji="1" lang="zh-CN" altLang="en-US" dirty="0" smtClean="0"/>
              <a:t>单击添加内容</a:t>
            </a:r>
            <a:r>
              <a:rPr kumimoji="1" lang="en-US" altLang="zh-CN" dirty="0" smtClean="0"/>
              <a:t>1</a:t>
            </a:r>
            <a:endParaRPr kumimoji="1" lang="zh-CN" altLang="en-US" dirty="0"/>
          </a:p>
        </p:txBody>
      </p:sp>
      <p:sp>
        <p:nvSpPr>
          <p:cNvPr id="10" name="内容占位符 8"/>
          <p:cNvSpPr>
            <a:spLocks noGrp="1"/>
          </p:cNvSpPr>
          <p:nvPr>
            <p:ph sz="quarter" idx="11" hasCustomPrompt="1"/>
          </p:nvPr>
        </p:nvSpPr>
        <p:spPr>
          <a:xfrm>
            <a:off x="465138" y="4765966"/>
            <a:ext cx="11339512" cy="1402078"/>
          </a:xfrm>
        </p:spPr>
        <p:txBody>
          <a:bodyPr/>
          <a:lstStyle>
            <a:lvl1pPr marL="0" indent="0">
              <a:buNone/>
              <a:defRPr>
                <a:latin typeface="+mj-ea"/>
                <a:ea typeface="+mj-ea"/>
              </a:defRPr>
            </a:lvl1pPr>
          </a:lstStyle>
          <a:p>
            <a:pPr lvl="0"/>
            <a:r>
              <a:rPr kumimoji="1" lang="zh-CN" altLang="en-US" dirty="0" smtClean="0"/>
              <a:t>单击添加内容</a:t>
            </a:r>
            <a:r>
              <a:rPr kumimoji="1" lang="en-US" altLang="zh-CN" dirty="0" smtClean="0"/>
              <a:t>2</a:t>
            </a:r>
            <a:endParaRPr kumimoji="1" lang="zh-CN" altLang="en-US" dirty="0"/>
          </a:p>
        </p:txBody>
      </p:sp>
    </p:spTree>
    <p:extLst>
      <p:ext uri="{BB962C8B-B14F-4D97-AF65-F5344CB8AC3E}">
        <p14:creationId xmlns:p14="http://schemas.microsoft.com/office/powerpoint/2010/main" val="8368800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2903006"/>
            <a:ext cx="10515600" cy="836827"/>
          </a:xfrm>
        </p:spPr>
        <p:txBody>
          <a:bodyPr>
            <a:normAutofit/>
          </a:bodyPr>
          <a:lstStyle>
            <a:lvl1pPr algn="ctr">
              <a:defRPr sz="4000" b="1" i="0">
                <a:solidFill>
                  <a:schemeClr val="tx1"/>
                </a:solidFill>
                <a:latin typeface="Lantinghei SC Demibold" charset="-122"/>
                <a:ea typeface="Lantinghei SC Demibold" charset="-122"/>
                <a:cs typeface="Lantinghei SC Demibold" charset="-122"/>
              </a:defRPr>
            </a:lvl1pPr>
          </a:lstStyle>
          <a:p>
            <a:r>
              <a:rPr kumimoji="1" lang="en-US" altLang="zh-CN" dirty="0" smtClean="0"/>
              <a:t>Thank</a:t>
            </a:r>
            <a:r>
              <a:rPr kumimoji="1" lang="zh-CN" altLang="en-US" dirty="0" smtClean="0"/>
              <a:t> </a:t>
            </a:r>
            <a:r>
              <a:rPr kumimoji="1" lang="en-US" altLang="zh-CN" dirty="0" smtClean="0"/>
              <a:t>You</a:t>
            </a:r>
            <a:r>
              <a:rPr kumimoji="1" lang="zh-CN" altLang="en-US" dirty="0" smtClean="0"/>
              <a:t> </a:t>
            </a:r>
            <a:r>
              <a:rPr kumimoji="1" lang="en-US" altLang="zh-CN" dirty="0" smtClean="0"/>
              <a:t>For</a:t>
            </a:r>
            <a:r>
              <a:rPr kumimoji="1" lang="zh-CN" altLang="en-US" dirty="0" smtClean="0"/>
              <a:t> </a:t>
            </a:r>
            <a:r>
              <a:rPr kumimoji="1" lang="en-US" altLang="zh-CN" dirty="0" smtClean="0"/>
              <a:t>Listening</a:t>
            </a:r>
            <a:endParaRPr kumimoji="1" lang="zh-CN" altLang="en-US" dirty="0"/>
          </a:p>
        </p:txBody>
      </p:sp>
      <p:sp>
        <p:nvSpPr>
          <p:cNvPr id="6" name="文本占位符 27"/>
          <p:cNvSpPr>
            <a:spLocks noGrp="1"/>
          </p:cNvSpPr>
          <p:nvPr>
            <p:ph type="body" sz="quarter" idx="13" hasCustomPrompt="1"/>
          </p:nvPr>
        </p:nvSpPr>
        <p:spPr>
          <a:xfrm>
            <a:off x="4849084" y="3795816"/>
            <a:ext cx="1925054" cy="341632"/>
          </a:xfrm>
        </p:spPr>
        <p:txBody>
          <a:bodyPr wrap="square" anchor="ctr" anchorCtr="0">
            <a:spAutoFit/>
          </a:bodyPr>
          <a:lstStyle>
            <a:lvl1pPr marL="0" indent="0" algn="dist">
              <a:buNone/>
              <a:defRPr sz="1800" b="0" i="0" baseline="0">
                <a:solidFill>
                  <a:schemeClr val="bg1"/>
                </a:solidFill>
                <a:latin typeface="+mj-ea"/>
                <a:ea typeface="+mj-ea"/>
                <a:cs typeface="Lantinghei SC Demibold" charset="-122"/>
              </a:defRPr>
            </a:lvl1pPr>
          </a:lstStyle>
          <a:p>
            <a:pPr lvl="0"/>
            <a:r>
              <a:rPr kumimoji="1" lang="zh-CN" altLang="en-US" dirty="0" smtClean="0"/>
              <a:t>单击添加作者</a:t>
            </a:r>
            <a:endParaRPr kumimoji="1" lang="zh-CN" altLang="en-US" dirty="0"/>
          </a:p>
        </p:txBody>
      </p:sp>
      <p:sp>
        <p:nvSpPr>
          <p:cNvPr id="7" name="文本占位符 27"/>
          <p:cNvSpPr>
            <a:spLocks noGrp="1"/>
          </p:cNvSpPr>
          <p:nvPr>
            <p:ph type="body" sz="quarter" idx="15" hasCustomPrompt="1"/>
          </p:nvPr>
        </p:nvSpPr>
        <p:spPr>
          <a:xfrm>
            <a:off x="4880710" y="4307029"/>
            <a:ext cx="1943662" cy="244588"/>
          </a:xfrm>
        </p:spPr>
        <p:txBody>
          <a:bodyPr wrap="square" anchor="ctr" anchorCtr="0">
            <a:spAutoFit/>
          </a:bodyPr>
          <a:lstStyle>
            <a:lvl1pPr marL="0" indent="0" algn="dist">
              <a:buNone/>
              <a:defRPr sz="1100" b="0" i="0" baseline="0">
                <a:solidFill>
                  <a:schemeClr val="bg1"/>
                </a:solidFill>
                <a:latin typeface="+mj-ea"/>
                <a:ea typeface="+mj-ea"/>
                <a:cs typeface="Lantinghei SC Demibold" charset="-122"/>
              </a:defRPr>
            </a:lvl1pPr>
          </a:lstStyle>
          <a:p>
            <a:pPr lvl="0"/>
            <a:r>
              <a:rPr kumimoji="1" lang="zh-CN" altLang="en-US" dirty="0" smtClean="0"/>
              <a:t>艺术与传媒学院 数字媒体系</a:t>
            </a:r>
            <a:endParaRPr kumimoji="1" lang="zh-CN" altLang="en-US" dirty="0"/>
          </a:p>
        </p:txBody>
      </p:sp>
    </p:spTree>
    <p:extLst>
      <p:ext uri="{BB962C8B-B14F-4D97-AF65-F5344CB8AC3E}">
        <p14:creationId xmlns:p14="http://schemas.microsoft.com/office/powerpoint/2010/main" val="18647302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692"/>
            <a:ext cx="10515600" cy="1325563"/>
          </a:xfrm>
        </p:spPr>
        <p:txBody>
          <a:bodyPr>
            <a:normAutofit/>
          </a:bodyPr>
          <a:lstStyle>
            <a:lvl1pPr marL="571500" indent="-571500">
              <a:defRPr kumimoji="1" lang="zh-CN" altLang="en-US" sz="3200" kern="1200">
                <a:solidFill>
                  <a:srgbClr val="B62B52"/>
                </a:solidFill>
                <a:latin typeface="+mj-ea"/>
                <a:ea typeface="+mj-ea"/>
                <a:cs typeface="+mn-cs"/>
              </a:defRPr>
            </a:lvl1pPr>
          </a:lstStyle>
          <a:p>
            <a:pPr marL="228600" lvl="0" indent="-228600" algn="l" defTabSz="914400" rtl="0" eaLnBrk="1" latinLnBrk="0" hangingPunct="1">
              <a:lnSpc>
                <a:spcPct val="90000"/>
              </a:lnSpc>
              <a:spcBef>
                <a:spcPts val="1000"/>
              </a:spcBef>
              <a:buFont typeface="Arial"/>
              <a:buChar char="•"/>
            </a:pPr>
            <a:r>
              <a:rPr kumimoji="1" lang="zh-CN" altLang="en-US" dirty="0" smtClean="0"/>
              <a:t>单击此处编辑母版标题样式</a:t>
            </a:r>
            <a:endParaRPr kumimoji="1" lang="zh-CN" altLang="en-US" dirty="0"/>
          </a:p>
        </p:txBody>
      </p:sp>
      <p:sp>
        <p:nvSpPr>
          <p:cNvPr id="3" name="内容占位符 2"/>
          <p:cNvSpPr>
            <a:spLocks noGrp="1"/>
          </p:cNvSpPr>
          <p:nvPr>
            <p:ph idx="1"/>
          </p:nvPr>
        </p:nvSpPr>
        <p:spPr>
          <a:xfrm>
            <a:off x="838200" y="2226645"/>
            <a:ext cx="10515600" cy="3950317"/>
          </a:xfrm>
        </p:spPr>
        <p:txBody>
          <a:body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日期占位符 3"/>
          <p:cNvSpPr>
            <a:spLocks noGrp="1"/>
          </p:cNvSpPr>
          <p:nvPr>
            <p:ph type="dt" sz="half" idx="10"/>
          </p:nvPr>
        </p:nvSpPr>
        <p:spPr/>
        <p:txBody>
          <a:bodyPr/>
          <a:lstStyle/>
          <a:p>
            <a:fld id="{62A7F165-290B-6341-A081-FD441A60CE3D}" type="datetimeFigureOut">
              <a:rPr kumimoji="1" lang="zh-CN" altLang="en-US" smtClean="0"/>
              <a:t>2017/9/8</a:t>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B104F181-93F5-054D-899E-3FDE147FDD33}" type="slidenum">
              <a:rPr kumimoji="1" lang="zh-CN" altLang="en-US" smtClean="0"/>
              <a:t>‹#›</a:t>
            </a:fld>
            <a:endParaRPr kumimoji="1" lang="zh-CN" altLang="en-US"/>
          </a:p>
        </p:txBody>
      </p:sp>
      <p:sp>
        <p:nvSpPr>
          <p:cNvPr id="8" name="标题 1"/>
          <p:cNvSpPr txBox="1">
            <a:spLocks/>
          </p:cNvSpPr>
          <p:nvPr userDrawn="1"/>
        </p:nvSpPr>
        <p:spPr>
          <a:xfrm>
            <a:off x="339436" y="0"/>
            <a:ext cx="10515600" cy="6227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bg1"/>
                </a:solidFill>
                <a:latin typeface="+mj-lt"/>
                <a:ea typeface="+mj-ea"/>
                <a:cs typeface="+mj-cs"/>
              </a:defRPr>
            </a:lvl1pPr>
          </a:lstStyle>
          <a:p>
            <a:r>
              <a:rPr kumimoji="1" lang="zh-CN" altLang="en-US" smtClean="0"/>
              <a:t>单击添加一级标题</a:t>
            </a:r>
            <a:endParaRPr kumimoji="1" lang="zh-CN" altLang="en-US" dirty="0"/>
          </a:p>
        </p:txBody>
      </p:sp>
    </p:spTree>
    <p:extLst>
      <p:ext uri="{BB962C8B-B14F-4D97-AF65-F5344CB8AC3E}">
        <p14:creationId xmlns:p14="http://schemas.microsoft.com/office/powerpoint/2010/main" val="1023510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62A7F165-290B-6341-A081-FD441A60CE3D}" type="datetimeFigureOut">
              <a:rPr kumimoji="1" lang="zh-CN" altLang="en-US" smtClean="0"/>
              <a:t>2017/9/8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104F181-93F5-054D-899E-3FDE147FDD33}" type="slidenum">
              <a:rPr kumimoji="1" lang="zh-CN" altLang="en-US" smtClean="0"/>
              <a:t>‹#›</a:t>
            </a:fld>
            <a:endParaRPr kumimoji="1" lang="zh-CN" altLang="en-US"/>
          </a:p>
        </p:txBody>
      </p:sp>
      <p:sp>
        <p:nvSpPr>
          <p:cNvPr id="8" name="标题 1"/>
          <p:cNvSpPr txBox="1">
            <a:spLocks/>
          </p:cNvSpPr>
          <p:nvPr userDrawn="1"/>
        </p:nvSpPr>
        <p:spPr>
          <a:xfrm>
            <a:off x="339436" y="0"/>
            <a:ext cx="10515600" cy="6227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bg1"/>
                </a:solidFill>
                <a:latin typeface="+mj-lt"/>
                <a:ea typeface="+mj-ea"/>
                <a:cs typeface="+mj-cs"/>
              </a:defRPr>
            </a:lvl1pPr>
          </a:lstStyle>
          <a:p>
            <a:r>
              <a:rPr kumimoji="1" lang="zh-CN" altLang="en-US" dirty="0" smtClean="0"/>
              <a:t>单击添加一级标题</a:t>
            </a:r>
            <a:endParaRPr kumimoji="1" lang="zh-CN" altLang="en-US" dirty="0"/>
          </a:p>
        </p:txBody>
      </p:sp>
    </p:spTree>
    <p:extLst>
      <p:ext uri="{BB962C8B-B14F-4D97-AF65-F5344CB8AC3E}">
        <p14:creationId xmlns:p14="http://schemas.microsoft.com/office/powerpoint/2010/main" val="1402868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908A7C6C-0F39-4D70-8E8D-FE5B9C95FA73}" type="datetimeFigureOut">
              <a:rPr lang="en-US" smtClean="0"/>
              <a:t>9/8/17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053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6A69E4E6-F64E-D44E-9F72-E9D004E78094}" type="datetimeFigureOut">
              <a:rPr kumimoji="1" lang="zh-CN" altLang="en-US" smtClean="0"/>
              <a:t>2017/9/8</a:t>
            </a:fld>
            <a:endParaRPr kumimoji="1" lang="zh-CN"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C1116F-3C5C-704D-8BDD-1EBE6D4499F7}" type="slidenum">
              <a:rPr kumimoji="1" lang="zh-CN" altLang="en-US" smtClean="0"/>
              <a:t>‹#›</a:t>
            </a:fld>
            <a:endParaRPr kumimoji="1" lang="zh-CN" altLang="en-US"/>
          </a:p>
        </p:txBody>
      </p:sp>
    </p:spTree>
    <p:extLst>
      <p:ext uri="{BB962C8B-B14F-4D97-AF65-F5344CB8AC3E}">
        <p14:creationId xmlns:p14="http://schemas.microsoft.com/office/powerpoint/2010/main" val="539062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6A69E4E6-F64E-D44E-9F72-E9D004E78094}" type="datetimeFigureOut">
              <a:rPr kumimoji="1" lang="zh-CN" altLang="en-US" smtClean="0"/>
              <a:t>2017/9/8</a:t>
            </a:fld>
            <a:endParaRPr kumimoji="1" lang="zh-CN" alt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DC1116F-3C5C-704D-8BDD-1EBE6D4499F7}" type="slidenum">
              <a:rPr kumimoji="1" lang="zh-CN" altLang="en-US" smtClean="0"/>
              <a:t>‹#›</a:t>
            </a:fld>
            <a:endParaRPr kumimoji="1" lang="zh-CN" altLang="en-US"/>
          </a:p>
        </p:txBody>
      </p:sp>
    </p:spTree>
    <p:extLst>
      <p:ext uri="{BB962C8B-B14F-4D97-AF65-F5344CB8AC3E}">
        <p14:creationId xmlns:p14="http://schemas.microsoft.com/office/powerpoint/2010/main" val="1936254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6A69E4E6-F64E-D44E-9F72-E9D004E78094}" type="datetimeFigureOut">
              <a:rPr kumimoji="1" lang="zh-CN" altLang="en-US" smtClean="0"/>
              <a:t>2017/9/8</a:t>
            </a:fld>
            <a:endParaRPr kumimoji="1" lang="zh-CN" alt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DC1116F-3C5C-704D-8BDD-1EBE6D4499F7}" type="slidenum">
              <a:rPr kumimoji="1" lang="zh-CN" altLang="en-US" smtClean="0"/>
              <a:t>‹#›</a:t>
            </a:fld>
            <a:endParaRPr kumimoji="1" lang="zh-CN" altLang="en-US"/>
          </a:p>
        </p:txBody>
      </p:sp>
    </p:spTree>
    <p:extLst>
      <p:ext uri="{BB962C8B-B14F-4D97-AF65-F5344CB8AC3E}">
        <p14:creationId xmlns:p14="http://schemas.microsoft.com/office/powerpoint/2010/main" val="1814233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A69E4E6-F64E-D44E-9F72-E9D004E78094}" type="datetimeFigureOut">
              <a:rPr kumimoji="1" lang="zh-CN" altLang="en-US" smtClean="0"/>
              <a:t>2017/9/8</a:t>
            </a:fld>
            <a:endParaRPr kumimoji="1"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5DC1116F-3C5C-704D-8BDD-1EBE6D4499F7}" type="slidenum">
              <a:rPr kumimoji="1" lang="zh-CN" altLang="en-US" smtClean="0"/>
              <a:t>‹#›</a:t>
            </a:fld>
            <a:endParaRPr kumimoji="1" lang="zh-CN" altLang="en-US"/>
          </a:p>
        </p:txBody>
      </p:sp>
    </p:spTree>
    <p:extLst>
      <p:ext uri="{BB962C8B-B14F-4D97-AF65-F5344CB8AC3E}">
        <p14:creationId xmlns:p14="http://schemas.microsoft.com/office/powerpoint/2010/main" val="1844673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A69E4E6-F64E-D44E-9F72-E9D004E78094}" type="datetimeFigureOut">
              <a:rPr kumimoji="1" lang="zh-CN" altLang="en-US" smtClean="0"/>
              <a:t>2017/9/8</a:t>
            </a:fld>
            <a:endParaRPr kumimoji="1"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DC1116F-3C5C-704D-8BDD-1EBE6D4499F7}" type="slidenum">
              <a:rPr kumimoji="1" lang="zh-CN" altLang="en-US" smtClean="0"/>
              <a:t>‹#›</a:t>
            </a:fld>
            <a:endParaRPr kumimoji="1" lang="zh-CN" altLang="en-US"/>
          </a:p>
        </p:txBody>
      </p:sp>
    </p:spTree>
    <p:extLst>
      <p:ext uri="{BB962C8B-B14F-4D97-AF65-F5344CB8AC3E}">
        <p14:creationId xmlns:p14="http://schemas.microsoft.com/office/powerpoint/2010/main" val="199985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6A69E4E6-F64E-D44E-9F72-E9D004E78094}" type="datetimeFigureOut">
              <a:rPr kumimoji="1" lang="zh-CN" altLang="en-US" smtClean="0"/>
              <a:t>2017/9/8</a:t>
            </a:fld>
            <a:endParaRPr kumimoji="1" lang="zh-CN"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C1116F-3C5C-704D-8BDD-1EBE6D4499F7}" type="slidenum">
              <a:rPr kumimoji="1" lang="zh-CN" altLang="en-US" smtClean="0"/>
              <a:t>‹#›</a:t>
            </a:fld>
            <a:endParaRPr kumimoji="1" lang="zh-CN" altLang="en-US"/>
          </a:p>
        </p:txBody>
      </p:sp>
    </p:spTree>
    <p:extLst>
      <p:ext uri="{BB962C8B-B14F-4D97-AF65-F5344CB8AC3E}">
        <p14:creationId xmlns:p14="http://schemas.microsoft.com/office/powerpoint/2010/main" val="3362059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A69E4E6-F64E-D44E-9F72-E9D004E78094}" type="datetimeFigureOut">
              <a:rPr kumimoji="1" lang="zh-CN" altLang="en-US" smtClean="0"/>
              <a:t>2017/9/8</a:t>
            </a:fld>
            <a:endParaRPr kumimoji="1"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DC1116F-3C5C-704D-8BDD-1EBE6D4499F7}" type="slidenum">
              <a:rPr kumimoji="1" lang="zh-CN" altLang="en-US" smtClean="0"/>
              <a:t>‹#›</a:t>
            </a:fld>
            <a:endParaRPr kumimoji="1"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178896"/>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54" r:id="rId16"/>
    <p:sldLayoutId id="2147483660" r:id="rId17"/>
    <p:sldLayoutId id="2147483666" r:id="rId18"/>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1.emf"/><Relationship Id="rId3" Type="http://schemas.openxmlformats.org/officeDocument/2006/relationships/image" Target="../media/image12.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6.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7.emf"/><Relationship Id="rId3" Type="http://schemas.openxmlformats.org/officeDocument/2006/relationships/image" Target="../media/image18.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www.ling.upenn.edu/courses/Fall_2003/ling001/penn_treebank_pos.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cran.r-project.org/web/packages/tm/vignettes/tm.pdf" TargetMode="External"/><Relationship Id="rId4" Type="http://schemas.openxmlformats.org/officeDocument/2006/relationships/hyperlink" Target="http://cran.r-project.org/web/packages/topicmodels/vignettes/topicmodels.pdf" TargetMode="External"/><Relationship Id="rId5" Type="http://schemas.openxmlformats.org/officeDocument/2006/relationships/hyperlink" Target="http://www.sciencedirect.com/science/article/pii/S1386505614001762" TargetMode="External"/><Relationship Id="rId6" Type="http://schemas.openxmlformats.org/officeDocument/2006/relationships/hyperlink" Target="http://link.springer.com/article/10.1007/s11280-011-0143-3" TargetMode="External"/><Relationship Id="rId7" Type="http://schemas.openxmlformats.org/officeDocument/2006/relationships/hyperlink" Target="http://link.springer.com/chapter/10.1007/978-3-642-20161-5_34" TargetMode="External"/><Relationship Id="rId1" Type="http://schemas.openxmlformats.org/officeDocument/2006/relationships/slideLayout" Target="../slideLayouts/slideLayout2.xml"/><Relationship Id="rId2" Type="http://schemas.openxmlformats.org/officeDocument/2006/relationships/hyperlink" Target="http://pan.oxfordjournals.org/content/early/2013/01/21/pan.mps028.shor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9.emf"/><Relationship Id="rId3"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normAutofit/>
          </a:bodyPr>
          <a:lstStyle/>
          <a:p>
            <a:r>
              <a:rPr lang="en-US" altLang="zh-CN" sz="5400" dirty="0">
                <a:latin typeface="Times New Roman" charset="0"/>
                <a:ea typeface="Times New Roman" charset="0"/>
                <a:cs typeface="Times New Roman" charset="0"/>
              </a:rPr>
              <a:t>Text Data Processing and </a:t>
            </a:r>
            <a:r>
              <a:rPr lang="en-US" altLang="zh-CN" sz="5400" dirty="0" smtClean="0">
                <a:latin typeface="Times New Roman" charset="0"/>
                <a:ea typeface="Times New Roman" charset="0"/>
                <a:cs typeface="Times New Roman" charset="0"/>
              </a:rPr>
              <a:t>Mining</a:t>
            </a:r>
            <a:endParaRPr kumimoji="1" lang="zh-CN" altLang="en-US" sz="5400" dirty="0"/>
          </a:p>
        </p:txBody>
      </p:sp>
      <p:sp>
        <p:nvSpPr>
          <p:cNvPr id="2" name="文本占位符 1"/>
          <p:cNvSpPr>
            <a:spLocks noGrp="1"/>
          </p:cNvSpPr>
          <p:nvPr>
            <p:ph type="subTitle" idx="1"/>
          </p:nvPr>
        </p:nvSpPr>
        <p:spPr/>
        <p:txBody>
          <a:bodyPr/>
          <a:lstStyle/>
          <a:p>
            <a:pPr algn="ctr"/>
            <a:r>
              <a:rPr kumimoji="1" lang="en-US" altLang="zh-CN" sz="3600" dirty="0" smtClean="0">
                <a:latin typeface="Times New Roman" charset="0"/>
                <a:ea typeface="Times New Roman" charset="0"/>
                <a:cs typeface="Times New Roman" charset="0"/>
              </a:rPr>
              <a:t>Word Segmentation </a:t>
            </a:r>
            <a:endParaRPr kumimoji="1" lang="zh-CN" altLang="en-US" sz="3600" b="0" baseline="0" dirty="0">
              <a:latin typeface="Times New Roman" charset="0"/>
              <a:ea typeface="Times New Roman" charset="0"/>
              <a:cs typeface="Times New Roman" charset="0"/>
            </a:endParaRPr>
          </a:p>
        </p:txBody>
      </p:sp>
      <p:sp>
        <p:nvSpPr>
          <p:cNvPr id="5" name="文本占位符 4"/>
          <p:cNvSpPr>
            <a:spLocks noGrp="1"/>
          </p:cNvSpPr>
          <p:nvPr>
            <p:ph type="body" sz="quarter" idx="4294967295"/>
          </p:nvPr>
        </p:nvSpPr>
        <p:spPr>
          <a:xfrm>
            <a:off x="10128250" y="5557838"/>
            <a:ext cx="2063750" cy="247650"/>
          </a:xfrm>
        </p:spPr>
        <p:txBody>
          <a:bodyPr>
            <a:normAutofit fontScale="55000" lnSpcReduction="20000"/>
          </a:bodyPr>
          <a:lstStyle/>
          <a:p>
            <a:r>
              <a:rPr kumimoji="1" lang="zh-CN" altLang="en-US" baseline="0" dirty="0" smtClean="0">
                <a:latin typeface="Times New Roman" charset="0"/>
                <a:ea typeface="Times New Roman" charset="0"/>
                <a:cs typeface="Times New Roman" charset="0"/>
              </a:rPr>
              <a:t>艺术与传媒学院</a:t>
            </a:r>
            <a:r>
              <a:rPr kumimoji="1" lang="en-US" altLang="zh-CN" baseline="0" dirty="0" smtClean="0">
                <a:latin typeface="Times New Roman" charset="0"/>
                <a:ea typeface="Times New Roman" charset="0"/>
                <a:cs typeface="Times New Roman" charset="0"/>
              </a:rPr>
              <a:t> </a:t>
            </a:r>
            <a:r>
              <a:rPr kumimoji="1" lang="zh-CN" altLang="en-US" baseline="0" dirty="0" smtClean="0">
                <a:latin typeface="Times New Roman" charset="0"/>
                <a:ea typeface="Times New Roman" charset="0"/>
                <a:cs typeface="Times New Roman" charset="0"/>
              </a:rPr>
              <a:t>数字媒体系</a:t>
            </a:r>
            <a:endParaRPr kumimoji="1" lang="zh-CN" altLang="en-US" baseline="0" dirty="0">
              <a:latin typeface="Times New Roman" charset="0"/>
              <a:ea typeface="Times New Roman" charset="0"/>
              <a:cs typeface="Times New Roman"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166" y="371812"/>
            <a:ext cx="1662990" cy="500020"/>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3742" y="5412837"/>
            <a:ext cx="760347" cy="509172"/>
          </a:xfrm>
          <a:prstGeom prst="rect">
            <a:avLst/>
          </a:prstGeom>
        </p:spPr>
      </p:pic>
      <p:sp>
        <p:nvSpPr>
          <p:cNvPr id="6" name="文本框 5"/>
          <p:cNvSpPr txBox="1"/>
          <p:nvPr/>
        </p:nvSpPr>
        <p:spPr>
          <a:xfrm>
            <a:off x="5424717" y="5436156"/>
            <a:ext cx="2146742" cy="369332"/>
          </a:xfrm>
          <a:prstGeom prst="rect">
            <a:avLst/>
          </a:prstGeom>
          <a:noFill/>
        </p:spPr>
        <p:txBody>
          <a:bodyPr wrap="none" rtlCol="0">
            <a:spAutoFit/>
          </a:bodyPr>
          <a:lstStyle/>
          <a:p>
            <a:r>
              <a:rPr kumimoji="1" lang="en-US" altLang="zh-CN" b="1" smtClean="0">
                <a:latin typeface="Times New Roman" panose="02020603050405020304" pitchFamily="18" charset="0"/>
                <a:ea typeface="微软雅黑"/>
                <a:cs typeface="Times New Roman" panose="02020603050405020304" pitchFamily="18" charset="0"/>
              </a:rPr>
              <a:t>ZHANG </a:t>
            </a:r>
            <a:r>
              <a:rPr kumimoji="1" lang="en-US" altLang="zh-CN" b="1" dirty="0" err="1" smtClean="0">
                <a:latin typeface="Times New Roman" panose="02020603050405020304" pitchFamily="18" charset="0"/>
                <a:ea typeface="微软雅黑"/>
                <a:cs typeface="Times New Roman" panose="02020603050405020304" pitchFamily="18" charset="0"/>
              </a:rPr>
              <a:t>Lun</a:t>
            </a:r>
            <a:r>
              <a:rPr kumimoji="1" lang="en-US" altLang="zh-CN" b="1" dirty="0" err="1" smtClean="0">
                <a:solidFill>
                  <a:schemeClr val="bg1"/>
                </a:solidFill>
                <a:latin typeface="Times New Roman" panose="02020603050405020304" pitchFamily="18" charset="0"/>
                <a:ea typeface="微软雅黑"/>
                <a:cs typeface="Times New Roman" panose="02020603050405020304" pitchFamily="18" charset="0"/>
              </a:rPr>
              <a:t>G</a:t>
            </a:r>
            <a:r>
              <a:rPr kumimoji="1" lang="en-US" altLang="zh-CN" b="1" dirty="0" smtClean="0">
                <a:solidFill>
                  <a:schemeClr val="bg1"/>
                </a:solidFill>
                <a:latin typeface="Times New Roman" panose="02020603050405020304" pitchFamily="18" charset="0"/>
                <a:ea typeface="微软雅黑"/>
                <a:cs typeface="Times New Roman" panose="02020603050405020304" pitchFamily="18" charset="0"/>
              </a:rPr>
              <a:t> </a:t>
            </a:r>
            <a:r>
              <a:rPr kumimoji="1" lang="en-US" altLang="zh-CN" b="1" dirty="0" smtClean="0">
                <a:solidFill>
                  <a:schemeClr val="bg1"/>
                </a:solidFill>
                <a:latin typeface="Times New Roman" panose="02020603050405020304" pitchFamily="18" charset="0"/>
                <a:ea typeface="微软雅黑"/>
                <a:cs typeface="Times New Roman" panose="02020603050405020304" pitchFamily="18" charset="0"/>
              </a:rPr>
              <a:t>Lun</a:t>
            </a:r>
            <a:endParaRPr kumimoji="1" lang="zh-CN" altLang="en-US" b="1" dirty="0">
              <a:solidFill>
                <a:schemeClr val="bg1"/>
              </a:solidFill>
              <a:latin typeface="Times New Roman" panose="02020603050405020304" pitchFamily="18" charset="0"/>
              <a:ea typeface="微软雅黑"/>
              <a:cs typeface="Times New Roman" panose="02020603050405020304" pitchFamily="18" charset="0"/>
            </a:endParaRPr>
          </a:p>
        </p:txBody>
      </p:sp>
      <p:sp>
        <p:nvSpPr>
          <p:cNvPr id="9" name="文本占位符 2"/>
          <p:cNvSpPr>
            <a:spLocks noGrp="1"/>
          </p:cNvSpPr>
          <p:nvPr/>
        </p:nvSpPr>
        <p:spPr>
          <a:xfrm>
            <a:off x="4189845" y="4123512"/>
            <a:ext cx="3804296" cy="369332"/>
          </a:xfrm>
          <a:prstGeom prst="rect">
            <a:avLst/>
          </a:prstGeom>
        </p:spPr>
        <p:txBody>
          <a:bodyPr vert="horz" wrap="square" lIns="91440" tIns="45720" rIns="91440" bIns="45720" rtlCol="0" anchor="ctr" anchorCtr="0">
            <a:spAutoFit/>
          </a:bodyPr>
          <a:lstStyle>
            <a:lvl1pPr marL="0" indent="0" algn="dist" defTabSz="914400" rtl="0" eaLnBrk="1" latinLnBrk="0" hangingPunct="1">
              <a:lnSpc>
                <a:spcPct val="90000"/>
              </a:lnSpc>
              <a:spcBef>
                <a:spcPts val="1000"/>
              </a:spcBef>
              <a:buFont typeface="Arial"/>
              <a:buNone/>
              <a:defRPr sz="1800" b="1" i="0" kern="1200" baseline="0">
                <a:solidFill>
                  <a:schemeClr val="bg1"/>
                </a:solidFill>
                <a:latin typeface="Lantinghei SC Demibold" charset="-122"/>
                <a:ea typeface="Lantinghei SC Demibold" charset="-122"/>
                <a:cs typeface="Lantinghei SC Demibold"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kumimoji="1" lang="en-US" altLang="zh-CN" sz="2000" kern="1200" dirty="0" smtClean="0">
                <a:latin typeface="Times New Roman" panose="02020603050405020304" pitchFamily="18" charset="0"/>
                <a:cs typeface="Times New Roman" panose="02020603050405020304" pitchFamily="18" charset="0"/>
              </a:rPr>
              <a:t>Text</a:t>
            </a:r>
            <a:r>
              <a:rPr kumimoji="1" lang="zh-CN" altLang="en-US" sz="2000" kern="1200" dirty="0" smtClean="0">
                <a:latin typeface="Times New Roman" panose="02020603050405020304" pitchFamily="18" charset="0"/>
                <a:cs typeface="Times New Roman" panose="02020603050405020304" pitchFamily="18" charset="0"/>
              </a:rPr>
              <a:t> </a:t>
            </a:r>
            <a:r>
              <a:rPr kumimoji="1" lang="en-US" altLang="zh-CN" sz="2000" kern="1200" dirty="0" smtClean="0">
                <a:latin typeface="Times New Roman" panose="02020603050405020304" pitchFamily="18" charset="0"/>
                <a:cs typeface="Times New Roman" panose="02020603050405020304" pitchFamily="18" charset="0"/>
              </a:rPr>
              <a:t>Mining</a:t>
            </a:r>
            <a:endParaRPr kumimoji="1" lang="zh-CN" altLang="en-US" sz="2000" kern="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5127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t>Beauchamp.(2015). Predicting and interpolating state-level polls using Twitter Textual Data</a:t>
            </a:r>
            <a:endParaRPr kumimoji="1" lang="zh-CN" altLang="en-US" dirty="0"/>
          </a:p>
        </p:txBody>
      </p:sp>
      <p:sp>
        <p:nvSpPr>
          <p:cNvPr id="10" name="内容占位符 9"/>
          <p:cNvSpPr>
            <a:spLocks noGrp="1"/>
          </p:cNvSpPr>
          <p:nvPr>
            <p:ph idx="1"/>
          </p:nvPr>
        </p:nvSpPr>
        <p:spPr/>
        <p:txBody>
          <a:bodyPr/>
          <a:lstStyle/>
          <a:p>
            <a:endParaRPr kumimoji="1" lang="zh-CN" altLang="en-US"/>
          </a:p>
        </p:txBody>
      </p:sp>
      <p:sp>
        <p:nvSpPr>
          <p:cNvPr id="5" name="矩形 4"/>
          <p:cNvSpPr/>
          <p:nvPr/>
        </p:nvSpPr>
        <p:spPr>
          <a:xfrm>
            <a:off x="5956272" y="1748255"/>
            <a:ext cx="6096000" cy="2308324"/>
          </a:xfrm>
          <a:prstGeom prst="rect">
            <a:avLst/>
          </a:prstGeom>
        </p:spPr>
        <p:txBody>
          <a:bodyPr>
            <a:spAutoFit/>
          </a:bodyPr>
          <a:lstStyle/>
          <a:p>
            <a:r>
              <a:rPr lang="en-US" altLang="zh-CN" dirty="0" smtClean="0">
                <a:latin typeface="Dutch801BT" charset="0"/>
              </a:rPr>
              <a:t>Ideology</a:t>
            </a:r>
            <a:r>
              <a:rPr lang="zh-CN" altLang="en-US" dirty="0" smtClean="0">
                <a:latin typeface="Dutch801BT" charset="0"/>
              </a:rPr>
              <a:t>： </a:t>
            </a:r>
            <a:r>
              <a:rPr lang="en-US" altLang="zh-CN" dirty="0" smtClean="0">
                <a:latin typeface="Dutch801BT" charset="0"/>
              </a:rPr>
              <a:t>we </a:t>
            </a:r>
            <a:r>
              <a:rPr lang="en-US" altLang="zh-CN" dirty="0">
                <a:latin typeface="Dutch801BT" charset="0"/>
              </a:rPr>
              <a:t>test the hypothesis put forward by Gibbs and Cohen (3) of a decline in so-called “Victorian values</a:t>
            </a:r>
            <a:r>
              <a:rPr lang="en-US" altLang="zh-CN" dirty="0" smtClean="0">
                <a:latin typeface="Dutch801BT" charset="0"/>
              </a:rPr>
              <a:t>”. </a:t>
            </a:r>
            <a:r>
              <a:rPr lang="en-US" altLang="zh-CN" dirty="0">
                <a:latin typeface="Dutch801BT" charset="0"/>
              </a:rPr>
              <a:t>We find that mentions of certain key Victorian values (3) are in overall decline, although terms like “duty,” “courage,” and “endurance” find new </a:t>
            </a:r>
            <a:r>
              <a:rPr lang="en-US" altLang="zh-CN" dirty="0" err="1">
                <a:latin typeface="Dutch801BT" charset="0"/>
              </a:rPr>
              <a:t>impe</a:t>
            </a:r>
            <a:r>
              <a:rPr lang="en-US" altLang="zh-CN" dirty="0">
                <a:latin typeface="Dutch801BT" charset="0"/>
              </a:rPr>
              <a:t>- </a:t>
            </a:r>
            <a:r>
              <a:rPr lang="en-US" altLang="zh-CN" dirty="0" err="1">
                <a:latin typeface="Dutch801BT" charset="0"/>
              </a:rPr>
              <a:t>tus</a:t>
            </a:r>
            <a:r>
              <a:rPr lang="en-US" altLang="zh-CN" dirty="0">
                <a:latin typeface="Dutch801BT" charset="0"/>
              </a:rPr>
              <a:t> in times of war, whereas other key terms, notably “thrift” and “patience,” do not exhibit a downward trend, qualifying straight- forward accounts of the supposed demise of Victorian values (Fig. 2</a:t>
            </a:r>
            <a:r>
              <a:rPr lang="en-US" altLang="zh-CN" i="1" dirty="0">
                <a:latin typeface="Dutch801BT" charset="0"/>
              </a:rPr>
              <a:t>A </a:t>
            </a:r>
            <a:r>
              <a:rPr lang="en-US" altLang="zh-CN" dirty="0">
                <a:latin typeface="Dutch801BT" charset="0"/>
              </a:rPr>
              <a:t>and </a:t>
            </a:r>
            <a:r>
              <a:rPr lang="en-US" altLang="zh-CN" i="1" dirty="0">
                <a:latin typeface="Dutch801BT" charset="0"/>
              </a:rPr>
              <a:t>B</a:t>
            </a:r>
            <a:r>
              <a:rPr lang="en-US" altLang="zh-CN" dirty="0">
                <a:latin typeface="Dutch801BT" charset="0"/>
              </a:rPr>
              <a:t>). </a:t>
            </a:r>
            <a:endParaRPr lang="en-US" altLang="zh-CN" dirty="0"/>
          </a:p>
        </p:txBody>
      </p:sp>
      <p:pic>
        <p:nvPicPr>
          <p:cNvPr id="6" name="图片 5"/>
          <p:cNvPicPr>
            <a:picLocks noChangeAspect="1"/>
          </p:cNvPicPr>
          <p:nvPr/>
        </p:nvPicPr>
        <p:blipFill>
          <a:blip r:embed="rId2"/>
          <a:stretch>
            <a:fillRect/>
          </a:stretch>
        </p:blipFill>
        <p:spPr>
          <a:xfrm>
            <a:off x="271960" y="1653688"/>
            <a:ext cx="5684312" cy="1999620"/>
          </a:xfrm>
          <a:prstGeom prst="rect">
            <a:avLst/>
          </a:prstGeom>
        </p:spPr>
      </p:pic>
      <p:sp>
        <p:nvSpPr>
          <p:cNvPr id="8" name="矩形 7"/>
          <p:cNvSpPr/>
          <p:nvPr/>
        </p:nvSpPr>
        <p:spPr>
          <a:xfrm>
            <a:off x="5956272" y="4286050"/>
            <a:ext cx="6096000" cy="1754326"/>
          </a:xfrm>
          <a:prstGeom prst="rect">
            <a:avLst/>
          </a:prstGeom>
        </p:spPr>
        <p:txBody>
          <a:bodyPr>
            <a:spAutoFit/>
          </a:bodyPr>
          <a:lstStyle/>
          <a:p>
            <a:r>
              <a:rPr lang="en-US" altLang="zh-CN" dirty="0">
                <a:latin typeface="Dutch801BT" charset="0"/>
              </a:rPr>
              <a:t>In United Kingdom politics, Gladstone and Disraeli are often seen as the key political figures of the 19th century; however, our findings suggest that Gladstone was significantly more </a:t>
            </a:r>
            <a:r>
              <a:rPr lang="en-US" altLang="zh-CN" dirty="0" err="1">
                <a:latin typeface="Dutch801BT" charset="0"/>
              </a:rPr>
              <a:t>newswor</a:t>
            </a:r>
            <a:r>
              <a:rPr lang="en-US" altLang="zh-CN" dirty="0">
                <a:latin typeface="Dutch801BT" charset="0"/>
              </a:rPr>
              <a:t>- thy during the 19th century itself than Disraeli (Fig. 2</a:t>
            </a:r>
            <a:r>
              <a:rPr lang="en-US" altLang="zh-CN" i="1" dirty="0">
                <a:latin typeface="Dutch801BT" charset="0"/>
              </a:rPr>
              <a:t>C</a:t>
            </a:r>
            <a:r>
              <a:rPr lang="en-US" altLang="zh-CN" dirty="0">
                <a:latin typeface="Dutch801BT" charset="0"/>
              </a:rPr>
              <a:t>). This finding could be partly because of Gladstone’s greater political </a:t>
            </a:r>
            <a:endParaRPr lang="en-US" altLang="zh-CN" dirty="0"/>
          </a:p>
        </p:txBody>
      </p:sp>
      <p:pic>
        <p:nvPicPr>
          <p:cNvPr id="9" name="图片 8"/>
          <p:cNvPicPr>
            <a:picLocks noChangeAspect="1"/>
          </p:cNvPicPr>
          <p:nvPr/>
        </p:nvPicPr>
        <p:blipFill rotWithShape="1">
          <a:blip r:embed="rId3"/>
          <a:srcRect t="6765"/>
          <a:stretch/>
        </p:blipFill>
        <p:spPr>
          <a:xfrm>
            <a:off x="563741" y="3943350"/>
            <a:ext cx="5342021" cy="1870207"/>
          </a:xfrm>
          <a:prstGeom prst="rect">
            <a:avLst/>
          </a:prstGeom>
        </p:spPr>
      </p:pic>
    </p:spTree>
    <p:extLst>
      <p:ext uri="{BB962C8B-B14F-4D97-AF65-F5344CB8AC3E}">
        <p14:creationId xmlns:p14="http://schemas.microsoft.com/office/powerpoint/2010/main" val="783012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Beauchamp.(2015). Predicting and interpolating state-level polls using Twitter Textual Data</a:t>
            </a:r>
            <a:endParaRPr kumimoji="1" lang="zh-CN" altLang="en-US" dirty="0"/>
          </a:p>
        </p:txBody>
      </p:sp>
      <p:sp>
        <p:nvSpPr>
          <p:cNvPr id="6" name="内容占位符 5"/>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3"/>
          <a:stretch>
            <a:fillRect/>
          </a:stretch>
        </p:blipFill>
        <p:spPr>
          <a:xfrm>
            <a:off x="1300615" y="2112345"/>
            <a:ext cx="9155093" cy="3504684"/>
          </a:xfrm>
          <a:prstGeom prst="rect">
            <a:avLst/>
          </a:prstGeom>
        </p:spPr>
      </p:pic>
    </p:spTree>
    <p:extLst>
      <p:ext uri="{BB962C8B-B14F-4D97-AF65-F5344CB8AC3E}">
        <p14:creationId xmlns:p14="http://schemas.microsoft.com/office/powerpoint/2010/main" val="504727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Beauchamp.(2015). Predicting and interpolating state-level polls using Twitter Textual Data</a:t>
            </a:r>
            <a:endParaRPr kumimoji="1" lang="zh-CN" altLang="en-US" dirty="0"/>
          </a:p>
        </p:txBody>
      </p:sp>
      <p:sp>
        <p:nvSpPr>
          <p:cNvPr id="7" name="内容占位符 6"/>
          <p:cNvSpPr>
            <a:spLocks noGrp="1"/>
          </p:cNvSpPr>
          <p:nvPr>
            <p:ph idx="1"/>
          </p:nvPr>
        </p:nvSpPr>
        <p:spPr/>
        <p:txBody>
          <a:bodyPr/>
          <a:lstStyle/>
          <a:p>
            <a:endParaRPr kumimoji="1" lang="zh-CN" altLang="en-US" dirty="0"/>
          </a:p>
        </p:txBody>
      </p:sp>
      <p:pic>
        <p:nvPicPr>
          <p:cNvPr id="4" name="图片 3"/>
          <p:cNvPicPr>
            <a:picLocks noChangeAspect="1"/>
          </p:cNvPicPr>
          <p:nvPr/>
        </p:nvPicPr>
        <p:blipFill>
          <a:blip r:embed="rId3"/>
          <a:stretch>
            <a:fillRect/>
          </a:stretch>
        </p:blipFill>
        <p:spPr>
          <a:xfrm>
            <a:off x="660469" y="1985958"/>
            <a:ext cx="7383463" cy="2655712"/>
          </a:xfrm>
          <a:prstGeom prst="rect">
            <a:avLst/>
          </a:prstGeom>
        </p:spPr>
      </p:pic>
      <p:pic>
        <p:nvPicPr>
          <p:cNvPr id="5" name="图片 4"/>
          <p:cNvPicPr>
            <a:picLocks noChangeAspect="1"/>
          </p:cNvPicPr>
          <p:nvPr/>
        </p:nvPicPr>
        <p:blipFill>
          <a:blip r:embed="rId4"/>
          <a:stretch>
            <a:fillRect/>
          </a:stretch>
        </p:blipFill>
        <p:spPr>
          <a:xfrm>
            <a:off x="7866200" y="2063655"/>
            <a:ext cx="3636826" cy="2500318"/>
          </a:xfrm>
          <a:prstGeom prst="rect">
            <a:avLst/>
          </a:prstGeom>
        </p:spPr>
      </p:pic>
    </p:spTree>
    <p:extLst>
      <p:ext uri="{BB962C8B-B14F-4D97-AF65-F5344CB8AC3E}">
        <p14:creationId xmlns:p14="http://schemas.microsoft.com/office/powerpoint/2010/main" val="324030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960521" y="422692"/>
            <a:ext cx="4041776" cy="5627396"/>
          </a:xfrm>
          <a:prstGeom prst="rect">
            <a:avLst/>
          </a:prstGeom>
        </p:spPr>
      </p:pic>
      <p:sp>
        <p:nvSpPr>
          <p:cNvPr id="5" name="矩形 4"/>
          <p:cNvSpPr/>
          <p:nvPr/>
        </p:nvSpPr>
        <p:spPr>
          <a:xfrm>
            <a:off x="5304519" y="728011"/>
            <a:ext cx="6351503" cy="5016758"/>
          </a:xfrm>
          <a:prstGeom prst="rect">
            <a:avLst/>
          </a:prstGeom>
        </p:spPr>
        <p:txBody>
          <a:bodyPr wrap="square">
            <a:spAutoFit/>
          </a:bodyPr>
          <a:lstStyle/>
          <a:p>
            <a:r>
              <a:rPr lang="en-US" altLang="zh-CN" sz="2000" dirty="0">
                <a:latin typeface="Frutiger" charset="0"/>
              </a:rPr>
              <a:t>Social change and popular culture. </a:t>
            </a:r>
            <a:r>
              <a:rPr lang="en-US" altLang="zh-CN" sz="2000" i="1" dirty="0">
                <a:latin typeface="Frutiger" charset="0"/>
              </a:rPr>
              <a:t>n</a:t>
            </a:r>
            <a:r>
              <a:rPr lang="en-US" altLang="zh-CN" sz="2000" dirty="0">
                <a:latin typeface="Frutiger" charset="0"/>
              </a:rPr>
              <a:t>-Gram trends showing that (</a:t>
            </a:r>
            <a:r>
              <a:rPr lang="en-US" altLang="zh-CN" sz="2000" i="1" dirty="0">
                <a:latin typeface="Frutiger" charset="0"/>
              </a:rPr>
              <a:t>A</a:t>
            </a:r>
            <a:r>
              <a:rPr lang="en-US" altLang="zh-CN" sz="2000" dirty="0">
                <a:latin typeface="Frutiger" charset="0"/>
              </a:rPr>
              <a:t>) “unrest” corresponds with well-known periods of social tension, whereas “revolt” corresponds with tension in British colonies; (</a:t>
            </a:r>
            <a:r>
              <a:rPr lang="en-US" altLang="zh-CN" sz="2000" i="1" dirty="0">
                <a:latin typeface="Frutiger" charset="0"/>
              </a:rPr>
              <a:t>B</a:t>
            </a:r>
            <a:r>
              <a:rPr lang="en-US" altLang="zh-CN" sz="2000" dirty="0">
                <a:latin typeface="Frutiger" charset="0"/>
              </a:rPr>
              <a:t>) the suffragette movement falls within a delimited time interval; (</a:t>
            </a:r>
            <a:r>
              <a:rPr lang="en-US" altLang="zh-CN" sz="2000" i="1" dirty="0">
                <a:latin typeface="Frutiger" charset="0"/>
              </a:rPr>
              <a:t>C</a:t>
            </a:r>
            <a:r>
              <a:rPr lang="en-US" altLang="zh-CN" sz="2000" dirty="0">
                <a:latin typeface="Frutiger" charset="0"/>
              </a:rPr>
              <a:t>) “slavery” includes the movement for abolitionism and the American Civil War, whereas “anarchist” corresponds to the heyday of concern over anarchist direct action before the rise of fascism and bolshevism; (</a:t>
            </a:r>
            <a:r>
              <a:rPr lang="en-US" altLang="zh-CN" sz="2000" i="1" dirty="0">
                <a:latin typeface="Frutiger" charset="0"/>
              </a:rPr>
              <a:t>D</a:t>
            </a:r>
            <a:r>
              <a:rPr lang="en-US" altLang="zh-CN" sz="2000" dirty="0">
                <a:latin typeface="Frutiger" charset="0"/>
              </a:rPr>
              <a:t>) the gender gap in mentions of men and women is closing, with women making advances during the two wars; (</a:t>
            </a:r>
            <a:r>
              <a:rPr lang="en-US" altLang="zh-CN" sz="2000" i="1" dirty="0">
                <a:latin typeface="Frutiger" charset="0"/>
              </a:rPr>
              <a:t>E</a:t>
            </a:r>
            <a:r>
              <a:rPr lang="en-US" altLang="zh-CN" sz="2000" dirty="0">
                <a:latin typeface="Frutiger" charset="0"/>
              </a:rPr>
              <a:t>) the gender gap is also closing when measured using the pronouns he and she; (</a:t>
            </a:r>
            <a:r>
              <a:rPr lang="en-US" altLang="zh-CN" sz="2000" i="1" dirty="0">
                <a:latin typeface="Frutiger" charset="0"/>
              </a:rPr>
              <a:t>F</a:t>
            </a:r>
            <a:r>
              <a:rPr lang="en-US" altLang="zh-CN" sz="2000" dirty="0">
                <a:latin typeface="Frutiger" charset="0"/>
              </a:rPr>
              <a:t>) actors, singers, and dancers begin to increase in the 1890s, rising sig- </a:t>
            </a:r>
            <a:r>
              <a:rPr lang="en-US" altLang="zh-CN" sz="2000" dirty="0" err="1">
                <a:latin typeface="Frutiger" charset="0"/>
              </a:rPr>
              <a:t>nificantly</a:t>
            </a:r>
            <a:r>
              <a:rPr lang="en-US" altLang="zh-CN" sz="2000" dirty="0">
                <a:latin typeface="Frutiger" charset="0"/>
              </a:rPr>
              <a:t> thereafter, whereas references to politicians, by contrast, </a:t>
            </a:r>
            <a:r>
              <a:rPr lang="en-US" altLang="zh-CN" sz="2000" dirty="0" err="1">
                <a:latin typeface="Frutiger" charset="0"/>
              </a:rPr>
              <a:t>gradu</a:t>
            </a:r>
            <a:r>
              <a:rPr lang="en-US" altLang="zh-CN" sz="2000" dirty="0">
                <a:latin typeface="Frutiger" charset="0"/>
              </a:rPr>
              <a:t>- ally decline from the early 20th century; and (</a:t>
            </a:r>
            <a:r>
              <a:rPr lang="en-US" altLang="zh-CN" sz="2000" i="1" dirty="0">
                <a:latin typeface="Frutiger" charset="0"/>
              </a:rPr>
              <a:t>G</a:t>
            </a:r>
            <a:r>
              <a:rPr lang="en-US" altLang="zh-CN" sz="2000" dirty="0">
                <a:latin typeface="Frutiger" charset="0"/>
              </a:rPr>
              <a:t>) football is more prominent than cricket from 1909 on. </a:t>
            </a:r>
            <a:endParaRPr lang="en-US" altLang="zh-CN" sz="5400" dirty="0"/>
          </a:p>
        </p:txBody>
      </p:sp>
    </p:spTree>
    <p:extLst>
      <p:ext uri="{BB962C8B-B14F-4D97-AF65-F5344CB8AC3E}">
        <p14:creationId xmlns:p14="http://schemas.microsoft.com/office/powerpoint/2010/main" val="1785855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094515" y="820737"/>
            <a:ext cx="5760522" cy="4487574"/>
          </a:xfrm>
        </p:spPr>
        <p:txBody>
          <a:bodyPr>
            <a:noAutofit/>
          </a:bodyPr>
          <a:lstStyle/>
          <a:p>
            <a:r>
              <a:rPr lang="en-US" altLang="zh-CN" b="1" dirty="0"/>
              <a:t>Fig. 5. </a:t>
            </a:r>
            <a:r>
              <a:rPr lang="en-US" altLang="zh-CN" dirty="0"/>
              <a:t>People in history. (</a:t>
            </a:r>
            <a:r>
              <a:rPr lang="en-US" altLang="zh-CN" i="1" dirty="0"/>
              <a:t>A</a:t>
            </a:r>
            <a:r>
              <a:rPr lang="en-US" altLang="zh-CN" dirty="0"/>
              <a:t>) Replicating the study (1) on famous personalities by occupation using all extracted entities associated with a Wikipedia entry, we found that politicians and writers are most likely to achieve notoriety within their lifetimes, whereas scientists and mathematicians are less likely to achieve fame but decline less sharply. </a:t>
            </a:r>
            <a:endParaRPr lang="zh-CN" altLang="en-US" dirty="0" smtClean="0"/>
          </a:p>
          <a:p>
            <a:endParaRPr lang="zh-CN" altLang="en-US" dirty="0"/>
          </a:p>
          <a:p>
            <a:r>
              <a:rPr lang="en-US" altLang="zh-CN" dirty="0" smtClean="0"/>
              <a:t>(</a:t>
            </a:r>
            <a:r>
              <a:rPr lang="en-US" altLang="zh-CN" i="1" dirty="0" smtClean="0"/>
              <a:t>B</a:t>
            </a:r>
            <a:r>
              <a:rPr lang="en-US" altLang="zh-CN" dirty="0"/>
              <a:t>) We computed the probability that a given reference to a person is to a male or a female person. We find that, although males are more present than females during the entire period under investigation, there is a slow but steady increase of the presence of women after 1900, although it is difficult to attribute this to a single factor at the time. </a:t>
            </a:r>
          </a:p>
        </p:txBody>
      </p:sp>
      <p:sp>
        <p:nvSpPr>
          <p:cNvPr id="3" name="标题 2"/>
          <p:cNvSpPr>
            <a:spLocks noGrp="1"/>
          </p:cNvSpPr>
          <p:nvPr>
            <p:ph type="title" idx="4294967295"/>
          </p:nvPr>
        </p:nvSpPr>
        <p:spPr>
          <a:xfrm>
            <a:off x="339436" y="0"/>
            <a:ext cx="10515600" cy="622717"/>
          </a:xfrm>
        </p:spPr>
        <p:txBody>
          <a:bodyPr>
            <a:normAutofit fontScale="90000"/>
          </a:bodyPr>
          <a:lstStyle/>
          <a:p>
            <a:endParaRPr kumimoji="1" lang="zh-CN" altLang="en-US"/>
          </a:p>
        </p:txBody>
      </p:sp>
      <p:pic>
        <p:nvPicPr>
          <p:cNvPr id="4" name="图片 3"/>
          <p:cNvPicPr>
            <a:picLocks noChangeAspect="1"/>
          </p:cNvPicPr>
          <p:nvPr/>
        </p:nvPicPr>
        <p:blipFill rotWithShape="1">
          <a:blip r:embed="rId2"/>
          <a:srcRect r="49703"/>
          <a:stretch/>
        </p:blipFill>
        <p:spPr>
          <a:xfrm>
            <a:off x="703263" y="820737"/>
            <a:ext cx="3889494" cy="2465388"/>
          </a:xfrm>
          <a:prstGeom prst="rect">
            <a:avLst/>
          </a:prstGeom>
        </p:spPr>
      </p:pic>
      <p:pic>
        <p:nvPicPr>
          <p:cNvPr id="5" name="图片 4"/>
          <p:cNvPicPr>
            <a:picLocks noChangeAspect="1"/>
          </p:cNvPicPr>
          <p:nvPr/>
        </p:nvPicPr>
        <p:blipFill>
          <a:blip r:embed="rId3"/>
          <a:stretch>
            <a:fillRect/>
          </a:stretch>
        </p:blipFill>
        <p:spPr>
          <a:xfrm>
            <a:off x="372978" y="3286124"/>
            <a:ext cx="3984709" cy="2525741"/>
          </a:xfrm>
          <a:prstGeom prst="rect">
            <a:avLst/>
          </a:prstGeom>
        </p:spPr>
      </p:pic>
      <p:pic>
        <p:nvPicPr>
          <p:cNvPr id="6" name="图片 5"/>
          <p:cNvPicPr>
            <a:picLocks noChangeAspect="1"/>
          </p:cNvPicPr>
          <p:nvPr/>
        </p:nvPicPr>
        <p:blipFill>
          <a:blip r:embed="rId3"/>
          <a:stretch>
            <a:fillRect/>
          </a:stretch>
        </p:blipFill>
        <p:spPr>
          <a:xfrm>
            <a:off x="608048" y="3286125"/>
            <a:ext cx="3984709" cy="2525741"/>
          </a:xfrm>
          <a:prstGeom prst="rect">
            <a:avLst/>
          </a:prstGeom>
        </p:spPr>
      </p:pic>
    </p:spTree>
    <p:extLst>
      <p:ext uri="{BB962C8B-B14F-4D97-AF65-F5344CB8AC3E}">
        <p14:creationId xmlns:p14="http://schemas.microsoft.com/office/powerpoint/2010/main" val="1203970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smtClean="0"/>
              <a:t>Steps of Text Mining</a:t>
            </a:r>
            <a:endParaRPr kumimoji="1" lang="zh-CN" altLang="en-US" dirty="0"/>
          </a:p>
        </p:txBody>
      </p:sp>
      <p:sp>
        <p:nvSpPr>
          <p:cNvPr id="4" name="文本占位符 3"/>
          <p:cNvSpPr>
            <a:spLocks noGrp="1"/>
          </p:cNvSpPr>
          <p:nvPr>
            <p:ph type="body" idx="1"/>
          </p:nvPr>
        </p:nvSpPr>
        <p:spPr/>
        <p:txBody>
          <a:bodyPr/>
          <a:lstStyle/>
          <a:p>
            <a:r>
              <a:rPr kumimoji="1" lang="en-US" altLang="zh-CN" dirty="0" smtClean="0"/>
              <a:t>Part II</a:t>
            </a:r>
            <a:endParaRPr kumimoji="1" lang="zh-CN" altLang="en-US" dirty="0"/>
          </a:p>
        </p:txBody>
      </p:sp>
    </p:spTree>
    <p:extLst>
      <p:ext uri="{BB962C8B-B14F-4D97-AF65-F5344CB8AC3E}">
        <p14:creationId xmlns:p14="http://schemas.microsoft.com/office/powerpoint/2010/main" val="1875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Times New Roman" charset="0"/>
                <a:ea typeface="Times New Roman" charset="0"/>
                <a:cs typeface="Times New Roman" charset="0"/>
              </a:rPr>
              <a:t>Textual </a:t>
            </a:r>
            <a:r>
              <a:rPr lang="en-US" altLang="en-US" dirty="0" smtClean="0">
                <a:latin typeface="Times New Roman" charset="0"/>
                <a:ea typeface="Times New Roman" charset="0"/>
                <a:cs typeface="Times New Roman" charset="0"/>
              </a:rPr>
              <a:t>Data</a:t>
            </a:r>
            <a:endParaRPr lang="en-US" altLang="en-US" dirty="0">
              <a:latin typeface="Times New Roman" charset="0"/>
              <a:ea typeface="Times New Roman" charset="0"/>
              <a:cs typeface="Times New Roman" charset="0"/>
            </a:endParaRPr>
          </a:p>
        </p:txBody>
      </p:sp>
      <p:sp>
        <p:nvSpPr>
          <p:cNvPr id="6147" name="Rectangle 3"/>
          <p:cNvSpPr>
            <a:spLocks noGrp="1" noChangeArrowheads="1"/>
          </p:cNvSpPr>
          <p:nvPr>
            <p:ph idx="1"/>
          </p:nvPr>
        </p:nvSpPr>
        <p:spPr/>
        <p:txBody>
          <a:bodyPr/>
          <a:lstStyle/>
          <a:p>
            <a:r>
              <a:rPr lang="en-US" altLang="en-US" dirty="0">
                <a:latin typeface="Times New Roman" charset="0"/>
                <a:ea typeface="Times New Roman" charset="0"/>
                <a:cs typeface="Times New Roman" charset="0"/>
              </a:rPr>
              <a:t>Big amount of information is available in textual form in databases and online sources</a:t>
            </a:r>
          </a:p>
          <a:p>
            <a:r>
              <a:rPr lang="en-US" altLang="en-US" dirty="0" smtClean="0">
                <a:latin typeface="Times New Roman" charset="0"/>
                <a:ea typeface="Times New Roman" charset="0"/>
                <a:cs typeface="Times New Roman" charset="0"/>
              </a:rPr>
              <a:t>Manual coding and </a:t>
            </a:r>
            <a:r>
              <a:rPr lang="en-US" altLang="en-US" dirty="0">
                <a:latin typeface="Times New Roman" charset="0"/>
                <a:ea typeface="Times New Roman" charset="0"/>
                <a:cs typeface="Times New Roman" charset="0"/>
              </a:rPr>
              <a:t>effective extraction of useful information are not possible </a:t>
            </a:r>
            <a:endParaRPr lang="en-US" altLang="en-US" dirty="0" smtClean="0">
              <a:latin typeface="Times New Roman" charset="0"/>
              <a:ea typeface="Times New Roman" charset="0"/>
              <a:cs typeface="Times New Roman" charset="0"/>
            </a:endParaRPr>
          </a:p>
          <a:p>
            <a:endParaRPr lang="en-US" altLang="en-US" dirty="0">
              <a:latin typeface="Times New Roman" charset="0"/>
              <a:ea typeface="Times New Roman" charset="0"/>
              <a:cs typeface="Times New Roman" charset="0"/>
            </a:endParaRPr>
          </a:p>
        </p:txBody>
      </p:sp>
      <p:sp>
        <p:nvSpPr>
          <p:cNvPr id="4" name="Slide Number Placeholder 5"/>
          <p:cNvSpPr>
            <a:spLocks noGrp="1"/>
          </p:cNvSpPr>
          <p:nvPr>
            <p:ph type="sldNum" sz="quarter" idx="12"/>
          </p:nvPr>
        </p:nvSpPr>
        <p:spPr/>
        <p:txBody>
          <a:bodyPr/>
          <a:lstStyle/>
          <a:p>
            <a:fld id="{17699D14-EED0-443E-A030-F30182B3F78F}" type="slidenum">
              <a:rPr lang="fr-FR" altLang="en-US"/>
              <a:pPr/>
              <a:t>16</a:t>
            </a:fld>
            <a:endParaRPr lang="fr-FR" altLang="en-US"/>
          </a:p>
        </p:txBody>
      </p:sp>
    </p:spTree>
    <p:extLst>
      <p:ext uri="{BB962C8B-B14F-4D97-AF65-F5344CB8AC3E}">
        <p14:creationId xmlns:p14="http://schemas.microsoft.com/office/powerpoint/2010/main" val="15871447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charset="0"/>
                <a:ea typeface="Times New Roman" charset="0"/>
                <a:cs typeface="Times New Roman" charset="0"/>
              </a:rPr>
              <a:t>String manipulations</a:t>
            </a:r>
            <a:endParaRPr lang="en-US" dirty="0">
              <a:latin typeface="Times New Roman" charset="0"/>
              <a:ea typeface="Times New Roman" charset="0"/>
              <a:cs typeface="Times New Roman" charset="0"/>
            </a:endParaRPr>
          </a:p>
        </p:txBody>
      </p:sp>
      <p:sp>
        <p:nvSpPr>
          <p:cNvPr id="3" name="Content Placeholder 2"/>
          <p:cNvSpPr>
            <a:spLocks noGrp="1"/>
          </p:cNvSpPr>
          <p:nvPr>
            <p:ph idx="1"/>
          </p:nvPr>
        </p:nvSpPr>
        <p:spPr/>
        <p:txBody>
          <a:bodyPr>
            <a:normAutofit/>
          </a:bodyPr>
          <a:lstStyle/>
          <a:p>
            <a:r>
              <a:rPr lang="en-US" dirty="0" smtClean="0">
                <a:latin typeface="Times New Roman" charset="0"/>
                <a:ea typeface="Times New Roman" charset="0"/>
                <a:cs typeface="Times New Roman" charset="0"/>
              </a:rPr>
              <a:t>Class that holds character string in R is “character”</a:t>
            </a:r>
            <a:endParaRPr lang="en-US" dirty="0">
              <a:latin typeface="Times New Roman" charset="0"/>
              <a:ea typeface="Times New Roman" charset="0"/>
              <a:cs typeface="Times New Roman" charset="0"/>
            </a:endParaRPr>
          </a:p>
          <a:p>
            <a:r>
              <a:rPr lang="en-US" dirty="0" smtClean="0">
                <a:latin typeface="Times New Roman" charset="0"/>
                <a:ea typeface="Times New Roman" charset="0"/>
                <a:cs typeface="Times New Roman" charset="0"/>
              </a:rPr>
              <a:t>Rule of quotes</a:t>
            </a:r>
          </a:p>
          <a:p>
            <a:pPr lvl="1"/>
            <a:r>
              <a:rPr lang="en-US" dirty="0" smtClean="0">
                <a:solidFill>
                  <a:srgbClr val="FF0000"/>
                </a:solidFill>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a character string using single quotes</a:t>
            </a:r>
            <a:r>
              <a:rPr lang="en-US" dirty="0" smtClean="0">
                <a:solidFill>
                  <a:srgbClr val="FF0000"/>
                </a:solidFill>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  </a:t>
            </a:r>
          </a:p>
          <a:p>
            <a:pPr lvl="1"/>
            <a:r>
              <a:rPr lang="en-US" dirty="0" smtClean="0">
                <a:solidFill>
                  <a:srgbClr val="FF0000"/>
                </a:solidFill>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a character string using double quotes</a:t>
            </a:r>
            <a:r>
              <a:rPr lang="en-US" dirty="0" smtClean="0">
                <a:solidFill>
                  <a:srgbClr val="FF0000"/>
                </a:solidFill>
                <a:latin typeface="Times New Roman" charset="0"/>
                <a:ea typeface="Times New Roman" charset="0"/>
                <a:cs typeface="Times New Roman" charset="0"/>
              </a:rPr>
              <a:t>”</a:t>
            </a:r>
          </a:p>
          <a:p>
            <a:pPr lvl="1"/>
            <a:r>
              <a:rPr lang="en-US" dirty="0" smtClean="0">
                <a:solidFill>
                  <a:srgbClr val="FF0000"/>
                </a:solidFill>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The </a:t>
            </a:r>
            <a:r>
              <a:rPr lang="en-US" dirty="0" smtClean="0">
                <a:solidFill>
                  <a:srgbClr val="FF0000"/>
                </a:solidFill>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R</a:t>
            </a:r>
            <a:r>
              <a:rPr lang="en-US" dirty="0" smtClean="0">
                <a:solidFill>
                  <a:srgbClr val="FF0000"/>
                </a:solidFill>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 project for statistical computing</a:t>
            </a:r>
            <a:r>
              <a:rPr lang="en-US" dirty="0" smtClean="0">
                <a:solidFill>
                  <a:srgbClr val="FF0000"/>
                </a:solidFill>
                <a:latin typeface="Times New Roman" charset="0"/>
                <a:ea typeface="Times New Roman" charset="0"/>
                <a:cs typeface="Times New Roman" charset="0"/>
              </a:rPr>
              <a:t>”</a:t>
            </a:r>
          </a:p>
          <a:p>
            <a:pPr lvl="1"/>
            <a:r>
              <a:rPr lang="en-US" dirty="0" smtClean="0">
                <a:solidFill>
                  <a:srgbClr val="FF0000"/>
                </a:solidFill>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The </a:t>
            </a:r>
            <a:r>
              <a:rPr lang="en-US" dirty="0" smtClean="0">
                <a:solidFill>
                  <a:srgbClr val="FF0000"/>
                </a:solidFill>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R</a:t>
            </a:r>
            <a:r>
              <a:rPr lang="en-US" dirty="0" smtClean="0">
                <a:solidFill>
                  <a:srgbClr val="FF0000"/>
                </a:solidFill>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 project for statistical computing</a:t>
            </a:r>
            <a:r>
              <a:rPr lang="en-US" dirty="0" smtClean="0">
                <a:solidFill>
                  <a:srgbClr val="FF0000"/>
                </a:solidFill>
                <a:latin typeface="Times New Roman" charset="0"/>
                <a:ea typeface="Times New Roman" charset="0"/>
                <a:cs typeface="Times New Roman" charset="0"/>
              </a:rPr>
              <a:t>’</a:t>
            </a:r>
          </a:p>
          <a:p>
            <a:pPr lvl="1"/>
            <a:r>
              <a:rPr lang="en-US" dirty="0" smtClean="0">
                <a:solidFill>
                  <a:srgbClr val="FF0000"/>
                </a:solidFill>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This </a:t>
            </a:r>
            <a:r>
              <a:rPr lang="en-US" dirty="0" smtClean="0">
                <a:solidFill>
                  <a:srgbClr val="FF0000"/>
                </a:solidFill>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is</a:t>
            </a:r>
            <a:r>
              <a:rPr lang="en-US" dirty="0" smtClean="0">
                <a:solidFill>
                  <a:srgbClr val="FF0000"/>
                </a:solidFill>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 totally unacceptable</a:t>
            </a:r>
            <a:r>
              <a:rPr lang="en-US" dirty="0" smtClean="0">
                <a:solidFill>
                  <a:srgbClr val="FF0000"/>
                </a:solidFill>
                <a:latin typeface="Times New Roman" charset="0"/>
                <a:ea typeface="Times New Roman" charset="0"/>
                <a:cs typeface="Times New Roman" charset="0"/>
              </a:rPr>
              <a:t>”</a:t>
            </a:r>
          </a:p>
          <a:p>
            <a:pPr lvl="1"/>
            <a:r>
              <a:rPr lang="en-US" dirty="0" smtClean="0">
                <a:solidFill>
                  <a:srgbClr val="FF0000"/>
                </a:solidFill>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This </a:t>
            </a:r>
            <a:r>
              <a:rPr lang="en-US" dirty="0" smtClean="0">
                <a:solidFill>
                  <a:srgbClr val="FF0000"/>
                </a:solidFill>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is</a:t>
            </a:r>
            <a:r>
              <a:rPr lang="en-US" dirty="0" smtClean="0">
                <a:solidFill>
                  <a:srgbClr val="FF0000"/>
                </a:solidFill>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 also unacceptable</a:t>
            </a:r>
            <a:r>
              <a:rPr lang="en-US" dirty="0" smtClean="0">
                <a:solidFill>
                  <a:srgbClr val="FF0000"/>
                </a:solidFill>
                <a:latin typeface="Times New Roman" charset="0"/>
                <a:ea typeface="Times New Roman" charset="0"/>
                <a:cs typeface="Times New Roman" charset="0"/>
              </a:rPr>
              <a:t>’</a:t>
            </a:r>
          </a:p>
          <a:p>
            <a:endParaRPr lang="en-US" dirty="0" smtClean="0">
              <a:latin typeface="Times New Roman" charset="0"/>
              <a:ea typeface="Times New Roman" charset="0"/>
              <a:cs typeface="Times New Roman" charset="0"/>
            </a:endParaRPr>
          </a:p>
          <a:p>
            <a:r>
              <a:rPr lang="en-US" dirty="0" smtClean="0">
                <a:latin typeface="Times New Roman" charset="0"/>
                <a:ea typeface="Times New Roman" charset="0"/>
                <a:cs typeface="Times New Roman" charset="0"/>
              </a:rPr>
              <a:t>demo0.R</a:t>
            </a:r>
          </a:p>
        </p:txBody>
      </p:sp>
      <p:sp>
        <p:nvSpPr>
          <p:cNvPr id="4" name="Slide Number Placeholder 3"/>
          <p:cNvSpPr>
            <a:spLocks noGrp="1"/>
          </p:cNvSpPr>
          <p:nvPr>
            <p:ph type="sldNum" sz="quarter" idx="12"/>
          </p:nvPr>
        </p:nvSpPr>
        <p:spPr/>
        <p:txBody>
          <a:bodyPr/>
          <a:lstStyle/>
          <a:p>
            <a:pPr>
              <a:defRPr/>
            </a:pPr>
            <a:fld id="{4BB39351-E61D-4A88-A429-A3D7D7871A0F}" type="slidenum">
              <a:rPr lang="en-US" smtClean="0"/>
              <a:pPr>
                <a:defRPr/>
              </a:pPr>
              <a:t>17</a:t>
            </a:fld>
            <a:endParaRPr lang="en-US"/>
          </a:p>
        </p:txBody>
      </p:sp>
      <p:pic>
        <p:nvPicPr>
          <p:cNvPr id="8" name="Picture 2" descr="C:\Users\User\Desktop\fac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5101" y="3667149"/>
            <a:ext cx="384805" cy="39999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User\Desktop\face\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489518" y="4414037"/>
            <a:ext cx="359818" cy="3294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User\Desktop\face\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430791" y="4101408"/>
            <a:ext cx="341485" cy="31262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User\Desktop\fac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6431" y="3303902"/>
            <a:ext cx="397339" cy="41302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User\Desktop\fac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7788" y="3025537"/>
            <a:ext cx="348643" cy="36240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User\Desktop\face\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908063" y="4729162"/>
            <a:ext cx="359818" cy="329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0891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 name="Rectangle 78"/>
          <p:cNvSpPr/>
          <p:nvPr/>
        </p:nvSpPr>
        <p:spPr>
          <a:xfrm>
            <a:off x="5245781" y="1221186"/>
            <a:ext cx="5448300" cy="5105400"/>
          </a:xfrm>
          <a:prstGeom prst="rect">
            <a:avLst/>
          </a:prstGeom>
          <a:solidFill>
            <a:schemeClr val="accent1">
              <a:lumMod val="75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283381" y="1221186"/>
            <a:ext cx="3384550" cy="5105400"/>
          </a:xfrm>
          <a:prstGeom prst="rect">
            <a:avLst/>
          </a:prstGeom>
          <a:solidFill>
            <a:schemeClr val="accent1">
              <a:lumMod val="75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05103" y="295757"/>
            <a:ext cx="10515600" cy="792230"/>
          </a:xfrm>
        </p:spPr>
        <p:txBody>
          <a:bodyPr/>
          <a:lstStyle/>
          <a:p>
            <a:r>
              <a:rPr lang="en-US" dirty="0" smtClean="0">
                <a:latin typeface="Times New Roman" charset="0"/>
                <a:ea typeface="Times New Roman" charset="0"/>
                <a:cs typeface="Times New Roman" charset="0"/>
              </a:rPr>
              <a:t>A General Framework</a:t>
            </a:r>
            <a:endParaRPr lang="en-US" dirty="0">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p:txBody>
          <a:bodyPr/>
          <a:lstStyle/>
          <a:p>
            <a:fld id="{42789D89-7414-4C35-A83E-3FA0D6DE3B98}" type="slidenum">
              <a:rPr lang="en-US" smtClean="0">
                <a:solidFill>
                  <a:srgbClr val="000510"/>
                </a:solidFill>
              </a:rPr>
              <a:pPr/>
              <a:t>18</a:t>
            </a:fld>
            <a:endParaRPr lang="en-US">
              <a:solidFill>
                <a:srgbClr val="000510"/>
              </a:solidFill>
            </a:endParaRPr>
          </a:p>
        </p:txBody>
      </p:sp>
      <p:sp>
        <p:nvSpPr>
          <p:cNvPr id="5" name="Flowchart: Alternate Process 4"/>
          <p:cNvSpPr/>
          <p:nvPr/>
        </p:nvSpPr>
        <p:spPr>
          <a:xfrm>
            <a:off x="1890713" y="1678386"/>
            <a:ext cx="2146300" cy="490954"/>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191431" y="1744328"/>
            <a:ext cx="1981200" cy="338554"/>
          </a:xfrm>
          <a:prstGeom prst="rect">
            <a:avLst/>
          </a:prstGeom>
          <a:noFill/>
        </p:spPr>
        <p:txBody>
          <a:bodyPr wrap="square" rtlCol="0">
            <a:spAutoFit/>
          </a:bodyPr>
          <a:lstStyle/>
          <a:p>
            <a:r>
              <a:rPr lang="en-US" sz="1600" b="1" dirty="0">
                <a:solidFill>
                  <a:schemeClr val="accent1">
                    <a:lumMod val="50000"/>
                  </a:schemeClr>
                </a:solidFill>
                <a:latin typeface="Cambria" panose="02040503050406030204" pitchFamily="18" charset="0"/>
              </a:rPr>
              <a:t>Tokenization</a:t>
            </a:r>
          </a:p>
        </p:txBody>
      </p:sp>
      <p:grpSp>
        <p:nvGrpSpPr>
          <p:cNvPr id="17" name="Group 16"/>
          <p:cNvGrpSpPr/>
          <p:nvPr/>
        </p:nvGrpSpPr>
        <p:grpSpPr>
          <a:xfrm>
            <a:off x="1436688" y="2668986"/>
            <a:ext cx="3054350" cy="507832"/>
            <a:chOff x="5334000" y="1126122"/>
            <a:chExt cx="2819400" cy="507832"/>
          </a:xfrm>
        </p:grpSpPr>
        <p:sp>
          <p:nvSpPr>
            <p:cNvPr id="9" name="Flowchart: Alternate Process 8"/>
            <p:cNvSpPr/>
            <p:nvPr/>
          </p:nvSpPr>
          <p:spPr>
            <a:xfrm>
              <a:off x="5334000" y="1126122"/>
              <a:ext cx="2819400" cy="507832"/>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410200" y="1187640"/>
              <a:ext cx="2690446" cy="338554"/>
            </a:xfrm>
            <a:prstGeom prst="rect">
              <a:avLst/>
            </a:prstGeom>
            <a:noFill/>
          </p:spPr>
          <p:txBody>
            <a:bodyPr wrap="square" rtlCol="0">
              <a:spAutoFit/>
            </a:bodyPr>
            <a:lstStyle/>
            <a:p>
              <a:r>
                <a:rPr lang="en-US" sz="1600" b="1" dirty="0">
                  <a:solidFill>
                    <a:schemeClr val="accent1">
                      <a:lumMod val="50000"/>
                    </a:schemeClr>
                  </a:solidFill>
                  <a:latin typeface="Cambria" panose="02040503050406030204" pitchFamily="18" charset="0"/>
                </a:rPr>
                <a:t>Dropping common terms</a:t>
              </a:r>
            </a:p>
          </p:txBody>
        </p:sp>
      </p:grpSp>
      <p:grpSp>
        <p:nvGrpSpPr>
          <p:cNvPr id="19" name="Group 18"/>
          <p:cNvGrpSpPr/>
          <p:nvPr/>
        </p:nvGrpSpPr>
        <p:grpSpPr>
          <a:xfrm>
            <a:off x="1760991" y="3735786"/>
            <a:ext cx="2559050" cy="533400"/>
            <a:chOff x="3200400" y="2667000"/>
            <a:chExt cx="2362200" cy="533400"/>
          </a:xfrm>
        </p:grpSpPr>
        <p:sp>
          <p:nvSpPr>
            <p:cNvPr id="12" name="Flowchart: Alternate Process 11"/>
            <p:cNvSpPr/>
            <p:nvPr/>
          </p:nvSpPr>
          <p:spPr>
            <a:xfrm>
              <a:off x="3200400" y="2667000"/>
              <a:ext cx="2209800" cy="533400"/>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22785" y="2743200"/>
              <a:ext cx="2039815" cy="338554"/>
            </a:xfrm>
            <a:prstGeom prst="rect">
              <a:avLst/>
            </a:prstGeom>
            <a:noFill/>
          </p:spPr>
          <p:txBody>
            <a:bodyPr wrap="square" rtlCol="0">
              <a:spAutoFit/>
            </a:bodyPr>
            <a:lstStyle/>
            <a:p>
              <a:r>
                <a:rPr lang="en-US" sz="1600" b="1" dirty="0">
                  <a:solidFill>
                    <a:schemeClr val="accent1">
                      <a:lumMod val="50000"/>
                    </a:schemeClr>
                  </a:solidFill>
                  <a:latin typeface="Cambria" panose="02040503050406030204" pitchFamily="18" charset="0"/>
                </a:rPr>
                <a:t>Normalization</a:t>
              </a:r>
            </a:p>
          </p:txBody>
        </p:sp>
      </p:grpSp>
      <p:grpSp>
        <p:nvGrpSpPr>
          <p:cNvPr id="31" name="Group 30"/>
          <p:cNvGrpSpPr/>
          <p:nvPr/>
        </p:nvGrpSpPr>
        <p:grpSpPr>
          <a:xfrm>
            <a:off x="1766888" y="4675013"/>
            <a:ext cx="2393950" cy="584775"/>
            <a:chOff x="751114" y="4079753"/>
            <a:chExt cx="2209800" cy="584775"/>
          </a:xfrm>
        </p:grpSpPr>
        <p:sp>
          <p:nvSpPr>
            <p:cNvPr id="15" name="Flowchart: Alternate Process 14"/>
            <p:cNvSpPr/>
            <p:nvPr/>
          </p:nvSpPr>
          <p:spPr>
            <a:xfrm>
              <a:off x="751114" y="4117854"/>
              <a:ext cx="2209800" cy="508575"/>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089827" y="4079753"/>
              <a:ext cx="1600200" cy="584775"/>
            </a:xfrm>
            <a:prstGeom prst="rect">
              <a:avLst/>
            </a:prstGeom>
            <a:noFill/>
          </p:spPr>
          <p:txBody>
            <a:bodyPr wrap="square" rtlCol="0">
              <a:spAutoFit/>
            </a:bodyPr>
            <a:lstStyle/>
            <a:p>
              <a:pPr algn="ctr"/>
              <a:r>
                <a:rPr lang="en-US" sz="1600" b="1" dirty="0">
                  <a:solidFill>
                    <a:schemeClr val="accent1">
                      <a:lumMod val="50000"/>
                    </a:schemeClr>
                  </a:solidFill>
                  <a:latin typeface="Cambria" panose="02040503050406030204" pitchFamily="18" charset="0"/>
                </a:rPr>
                <a:t>Stemming/</a:t>
              </a:r>
            </a:p>
            <a:p>
              <a:r>
                <a:rPr lang="en-US" sz="1600" b="1" dirty="0">
                  <a:solidFill>
                    <a:schemeClr val="accent1">
                      <a:lumMod val="50000"/>
                    </a:schemeClr>
                  </a:solidFill>
                  <a:latin typeface="Cambria" panose="02040503050406030204" pitchFamily="18" charset="0"/>
                </a:rPr>
                <a:t>lemmatization</a:t>
              </a:r>
            </a:p>
          </p:txBody>
        </p:sp>
      </p:grpSp>
      <p:cxnSp>
        <p:nvCxnSpPr>
          <p:cNvPr id="21" name="Straight Arrow Connector 20"/>
          <p:cNvCxnSpPr>
            <a:stCxn id="5" idx="2"/>
            <a:endCxn id="9" idx="0"/>
          </p:cNvCxnSpPr>
          <p:nvPr/>
        </p:nvCxnSpPr>
        <p:spPr>
          <a:xfrm>
            <a:off x="2963863" y="2169340"/>
            <a:ext cx="0" cy="499646"/>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2"/>
            <a:endCxn id="12" idx="0"/>
          </p:cNvCxnSpPr>
          <p:nvPr/>
        </p:nvCxnSpPr>
        <p:spPr>
          <a:xfrm flipH="1">
            <a:off x="2957968" y="3176818"/>
            <a:ext cx="5897" cy="558968"/>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2" idx="2"/>
            <a:endCxn id="15" idx="0"/>
          </p:cNvCxnSpPr>
          <p:nvPr/>
        </p:nvCxnSpPr>
        <p:spPr>
          <a:xfrm>
            <a:off x="2957968" y="4269186"/>
            <a:ext cx="5897" cy="443926"/>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684339" y="1232854"/>
            <a:ext cx="2653393" cy="369332"/>
          </a:xfrm>
          <a:prstGeom prst="rect">
            <a:avLst/>
          </a:prstGeom>
          <a:noFill/>
        </p:spPr>
        <p:txBody>
          <a:bodyPr wrap="square" rtlCol="0">
            <a:spAutoFit/>
          </a:bodyPr>
          <a:lstStyle/>
          <a:p>
            <a:pPr algn="ctr"/>
            <a:r>
              <a:rPr lang="en-US" b="1" dirty="0">
                <a:solidFill>
                  <a:schemeClr val="bg1"/>
                </a:solidFill>
                <a:latin typeface="Cambria" panose="02040503050406030204" pitchFamily="18" charset="0"/>
              </a:rPr>
              <a:t>Word Extraction</a:t>
            </a:r>
          </a:p>
        </p:txBody>
      </p:sp>
      <p:grpSp>
        <p:nvGrpSpPr>
          <p:cNvPr id="37" name="Group 36"/>
          <p:cNvGrpSpPr/>
          <p:nvPr/>
        </p:nvGrpSpPr>
        <p:grpSpPr>
          <a:xfrm>
            <a:off x="5658531" y="3591083"/>
            <a:ext cx="1981200" cy="788059"/>
            <a:chOff x="4060371" y="3034227"/>
            <a:chExt cx="1828800" cy="788059"/>
          </a:xfrm>
        </p:grpSpPr>
        <p:sp>
          <p:nvSpPr>
            <p:cNvPr id="35" name="Flowchart: Decision 34"/>
            <p:cNvSpPr/>
            <p:nvPr/>
          </p:nvSpPr>
          <p:spPr>
            <a:xfrm>
              <a:off x="4060371" y="3034227"/>
              <a:ext cx="1828800" cy="788059"/>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4495800" y="3242846"/>
              <a:ext cx="1066800" cy="338554"/>
            </a:xfrm>
            <a:prstGeom prst="rect">
              <a:avLst/>
            </a:prstGeom>
            <a:noFill/>
          </p:spPr>
          <p:txBody>
            <a:bodyPr wrap="square" rtlCol="0">
              <a:spAutoFit/>
            </a:bodyPr>
            <a:lstStyle/>
            <a:p>
              <a:pPr algn="ctr"/>
              <a:r>
                <a:rPr lang="en-US" sz="1600" b="1" dirty="0">
                  <a:solidFill>
                    <a:schemeClr val="accent1">
                      <a:lumMod val="50000"/>
                    </a:schemeClr>
                  </a:solidFill>
                  <a:latin typeface="Cambria" panose="02040503050406030204" pitchFamily="18" charset="0"/>
                </a:rPr>
                <a:t>Category</a:t>
              </a:r>
            </a:p>
          </p:txBody>
        </p:sp>
      </p:grpSp>
      <p:grpSp>
        <p:nvGrpSpPr>
          <p:cNvPr id="38" name="Group 37"/>
          <p:cNvGrpSpPr/>
          <p:nvPr/>
        </p:nvGrpSpPr>
        <p:grpSpPr>
          <a:xfrm>
            <a:off x="5658531" y="2490529"/>
            <a:ext cx="1981200" cy="788059"/>
            <a:chOff x="4060371" y="3034227"/>
            <a:chExt cx="1828800" cy="788059"/>
          </a:xfrm>
        </p:grpSpPr>
        <p:sp>
          <p:nvSpPr>
            <p:cNvPr id="39" name="Flowchart: Decision 38"/>
            <p:cNvSpPr/>
            <p:nvPr/>
          </p:nvSpPr>
          <p:spPr>
            <a:xfrm>
              <a:off x="4060371" y="3034227"/>
              <a:ext cx="1828800" cy="788059"/>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4441371" y="3242846"/>
              <a:ext cx="1066800" cy="338554"/>
            </a:xfrm>
            <a:prstGeom prst="rect">
              <a:avLst/>
            </a:prstGeom>
            <a:noFill/>
          </p:spPr>
          <p:txBody>
            <a:bodyPr wrap="square" rtlCol="0">
              <a:spAutoFit/>
            </a:bodyPr>
            <a:lstStyle/>
            <a:p>
              <a:pPr algn="ctr"/>
              <a:r>
                <a:rPr lang="en-US" sz="1600" b="1" dirty="0">
                  <a:solidFill>
                    <a:schemeClr val="accent1">
                      <a:lumMod val="50000"/>
                    </a:schemeClr>
                  </a:solidFill>
                  <a:latin typeface="Cambria" panose="02040503050406030204" pitchFamily="18" charset="0"/>
                </a:rPr>
                <a:t>Topic</a:t>
              </a:r>
            </a:p>
          </p:txBody>
        </p:sp>
      </p:grpSp>
      <p:grpSp>
        <p:nvGrpSpPr>
          <p:cNvPr id="41" name="Group 40"/>
          <p:cNvGrpSpPr/>
          <p:nvPr/>
        </p:nvGrpSpPr>
        <p:grpSpPr>
          <a:xfrm>
            <a:off x="5658531" y="4657883"/>
            <a:ext cx="1981200" cy="788059"/>
            <a:chOff x="4060371" y="3034227"/>
            <a:chExt cx="1828800" cy="788059"/>
          </a:xfrm>
        </p:grpSpPr>
        <p:sp>
          <p:nvSpPr>
            <p:cNvPr id="42" name="Flowchart: Decision 41"/>
            <p:cNvSpPr/>
            <p:nvPr/>
          </p:nvSpPr>
          <p:spPr>
            <a:xfrm>
              <a:off x="4060371" y="3034227"/>
              <a:ext cx="1828800" cy="788059"/>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4441371" y="3242846"/>
              <a:ext cx="1066800" cy="338554"/>
            </a:xfrm>
            <a:prstGeom prst="rect">
              <a:avLst/>
            </a:prstGeom>
            <a:noFill/>
          </p:spPr>
          <p:txBody>
            <a:bodyPr wrap="square" rtlCol="0">
              <a:spAutoFit/>
            </a:bodyPr>
            <a:lstStyle/>
            <a:p>
              <a:pPr algn="ctr"/>
              <a:r>
                <a:rPr lang="en-US" sz="1600" b="1" dirty="0">
                  <a:solidFill>
                    <a:schemeClr val="accent1">
                      <a:lumMod val="50000"/>
                    </a:schemeClr>
                  </a:solidFill>
                  <a:latin typeface="Cambria" panose="02040503050406030204" pitchFamily="18" charset="0"/>
                </a:rPr>
                <a:t>Topic</a:t>
              </a:r>
            </a:p>
          </p:txBody>
        </p:sp>
      </p:grpSp>
      <p:grpSp>
        <p:nvGrpSpPr>
          <p:cNvPr id="44" name="Group 43"/>
          <p:cNvGrpSpPr/>
          <p:nvPr/>
        </p:nvGrpSpPr>
        <p:grpSpPr>
          <a:xfrm>
            <a:off x="8494713" y="4802586"/>
            <a:ext cx="2281918" cy="490954"/>
            <a:chOff x="865414" y="1805304"/>
            <a:chExt cx="2106386" cy="490954"/>
          </a:xfrm>
        </p:grpSpPr>
        <p:sp>
          <p:nvSpPr>
            <p:cNvPr id="45" name="Flowchart: Alternate Process 44"/>
            <p:cNvSpPr/>
            <p:nvPr/>
          </p:nvSpPr>
          <p:spPr>
            <a:xfrm>
              <a:off x="865414" y="1805304"/>
              <a:ext cx="1981200" cy="490954"/>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1143000" y="1871246"/>
              <a:ext cx="1828800" cy="338554"/>
            </a:xfrm>
            <a:prstGeom prst="rect">
              <a:avLst/>
            </a:prstGeom>
            <a:noFill/>
          </p:spPr>
          <p:txBody>
            <a:bodyPr wrap="square" rtlCol="0">
              <a:spAutoFit/>
            </a:bodyPr>
            <a:lstStyle/>
            <a:p>
              <a:r>
                <a:rPr lang="en-US" sz="1600" b="1" dirty="0">
                  <a:solidFill>
                    <a:schemeClr val="accent1">
                      <a:lumMod val="50000"/>
                    </a:schemeClr>
                  </a:solidFill>
                  <a:latin typeface="Cambria" panose="02040503050406030204" pitchFamily="18" charset="0"/>
                </a:rPr>
                <a:t>Topic Models</a:t>
              </a:r>
            </a:p>
          </p:txBody>
        </p:sp>
      </p:grpSp>
      <p:grpSp>
        <p:nvGrpSpPr>
          <p:cNvPr id="47" name="Group 46"/>
          <p:cNvGrpSpPr/>
          <p:nvPr/>
        </p:nvGrpSpPr>
        <p:grpSpPr>
          <a:xfrm>
            <a:off x="5575981" y="5674542"/>
            <a:ext cx="2559050" cy="584775"/>
            <a:chOff x="865414" y="1753929"/>
            <a:chExt cx="2362200" cy="584775"/>
          </a:xfrm>
        </p:grpSpPr>
        <p:sp>
          <p:nvSpPr>
            <p:cNvPr id="48" name="Flowchart: Alternate Process 47"/>
            <p:cNvSpPr/>
            <p:nvPr/>
          </p:nvSpPr>
          <p:spPr>
            <a:xfrm>
              <a:off x="865414" y="1805304"/>
              <a:ext cx="1981200" cy="490954"/>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1205593" y="1753929"/>
              <a:ext cx="2022021" cy="584775"/>
            </a:xfrm>
            <a:prstGeom prst="rect">
              <a:avLst/>
            </a:prstGeom>
            <a:noFill/>
          </p:spPr>
          <p:txBody>
            <a:bodyPr wrap="square" rtlCol="0">
              <a:spAutoFit/>
            </a:bodyPr>
            <a:lstStyle/>
            <a:p>
              <a:r>
                <a:rPr lang="en-US" sz="1600" b="1" dirty="0">
                  <a:solidFill>
                    <a:schemeClr val="accent1">
                      <a:lumMod val="50000"/>
                    </a:schemeClr>
                  </a:solidFill>
                  <a:latin typeface="Cambria" panose="02040503050406030204" pitchFamily="18" charset="0"/>
                </a:rPr>
                <a:t>Naive Bayes Classification</a:t>
              </a:r>
            </a:p>
          </p:txBody>
        </p:sp>
      </p:grpSp>
      <p:grpSp>
        <p:nvGrpSpPr>
          <p:cNvPr id="50" name="Group 49"/>
          <p:cNvGrpSpPr/>
          <p:nvPr/>
        </p:nvGrpSpPr>
        <p:grpSpPr>
          <a:xfrm>
            <a:off x="8494713" y="2635232"/>
            <a:ext cx="2146300" cy="490954"/>
            <a:chOff x="865414" y="1805304"/>
            <a:chExt cx="1981200" cy="490954"/>
          </a:xfrm>
        </p:grpSpPr>
        <p:sp>
          <p:nvSpPr>
            <p:cNvPr id="51" name="Flowchart: Alternate Process 50"/>
            <p:cNvSpPr/>
            <p:nvPr/>
          </p:nvSpPr>
          <p:spPr>
            <a:xfrm>
              <a:off x="865414" y="1805304"/>
              <a:ext cx="1981200" cy="490954"/>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941614" y="1871246"/>
              <a:ext cx="1828800" cy="338554"/>
            </a:xfrm>
            <a:prstGeom prst="rect">
              <a:avLst/>
            </a:prstGeom>
            <a:noFill/>
          </p:spPr>
          <p:txBody>
            <a:bodyPr wrap="square" rtlCol="0">
              <a:spAutoFit/>
            </a:bodyPr>
            <a:lstStyle/>
            <a:p>
              <a:r>
                <a:rPr lang="en-US" sz="1600" b="1" dirty="0">
                  <a:solidFill>
                    <a:schemeClr val="accent1">
                      <a:lumMod val="50000"/>
                    </a:schemeClr>
                  </a:solidFill>
                  <a:latin typeface="Cambria" panose="02040503050406030204" pitchFamily="18" charset="0"/>
                </a:rPr>
                <a:t>Feature Selection</a:t>
              </a:r>
            </a:p>
          </p:txBody>
        </p:sp>
      </p:grpSp>
      <p:grpSp>
        <p:nvGrpSpPr>
          <p:cNvPr id="53" name="Group 52"/>
          <p:cNvGrpSpPr/>
          <p:nvPr/>
        </p:nvGrpSpPr>
        <p:grpSpPr>
          <a:xfrm>
            <a:off x="5575981" y="1678386"/>
            <a:ext cx="2146300" cy="490954"/>
            <a:chOff x="865414" y="1805304"/>
            <a:chExt cx="1981200" cy="490954"/>
          </a:xfrm>
        </p:grpSpPr>
        <p:sp>
          <p:nvSpPr>
            <p:cNvPr id="54" name="Flowchart: Alternate Process 53"/>
            <p:cNvSpPr/>
            <p:nvPr/>
          </p:nvSpPr>
          <p:spPr>
            <a:xfrm>
              <a:off x="865414" y="1805304"/>
              <a:ext cx="1981200" cy="490954"/>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1017814" y="1871246"/>
              <a:ext cx="1828800" cy="338554"/>
            </a:xfrm>
            <a:prstGeom prst="rect">
              <a:avLst/>
            </a:prstGeom>
            <a:noFill/>
          </p:spPr>
          <p:txBody>
            <a:bodyPr wrap="square" rtlCol="0">
              <a:spAutoFit/>
            </a:bodyPr>
            <a:lstStyle/>
            <a:p>
              <a:r>
                <a:rPr lang="en-US" altLang="zh-CN" sz="1600" b="1" dirty="0" smtClean="0">
                  <a:solidFill>
                    <a:schemeClr val="accent1">
                      <a:lumMod val="50000"/>
                    </a:schemeClr>
                  </a:solidFill>
                  <a:latin typeface="Cambria" panose="02040503050406030204" pitchFamily="18" charset="0"/>
                </a:rPr>
                <a:t>No</a:t>
              </a:r>
              <a:r>
                <a:rPr lang="zh-CN" altLang="en-US" sz="1600" b="1" dirty="0" smtClean="0">
                  <a:solidFill>
                    <a:schemeClr val="accent1">
                      <a:lumMod val="50000"/>
                    </a:schemeClr>
                  </a:solidFill>
                  <a:latin typeface="Cambria" panose="02040503050406030204" pitchFamily="18" charset="0"/>
                </a:rPr>
                <a:t> </a:t>
              </a:r>
              <a:r>
                <a:rPr lang="en-US" altLang="zh-CN" sz="1600" b="1" dirty="0" smtClean="0">
                  <a:solidFill>
                    <a:schemeClr val="accent1">
                      <a:lumMod val="50000"/>
                    </a:schemeClr>
                  </a:solidFill>
                  <a:latin typeface="Cambria" panose="02040503050406030204" pitchFamily="18" charset="0"/>
                </a:rPr>
                <a:t>need</a:t>
              </a:r>
              <a:r>
                <a:rPr lang="zh-CN" altLang="en-US" sz="1600" b="1" dirty="0" smtClean="0">
                  <a:solidFill>
                    <a:schemeClr val="accent1">
                      <a:lumMod val="50000"/>
                    </a:schemeClr>
                  </a:solidFill>
                  <a:latin typeface="Cambria" panose="02040503050406030204" pitchFamily="18" charset="0"/>
                </a:rPr>
                <a:t> </a:t>
              </a:r>
              <a:r>
                <a:rPr lang="en-US" altLang="zh-CN" sz="1600" b="1" dirty="0" smtClean="0">
                  <a:solidFill>
                    <a:schemeClr val="accent1">
                      <a:lumMod val="50000"/>
                    </a:schemeClr>
                  </a:solidFill>
                  <a:latin typeface="Cambria" panose="02040503050406030204" pitchFamily="18" charset="0"/>
                </a:rPr>
                <a:t>to</a:t>
              </a:r>
              <a:r>
                <a:rPr lang="zh-CN" altLang="en-US" sz="1600" b="1" dirty="0" smtClean="0">
                  <a:solidFill>
                    <a:schemeClr val="accent1">
                      <a:lumMod val="50000"/>
                    </a:schemeClr>
                  </a:solidFill>
                  <a:latin typeface="Cambria" panose="02040503050406030204" pitchFamily="18" charset="0"/>
                </a:rPr>
                <a:t> </a:t>
              </a:r>
              <a:r>
                <a:rPr lang="en-US" altLang="zh-CN" sz="1600" b="1" dirty="0" smtClean="0">
                  <a:solidFill>
                    <a:schemeClr val="accent1">
                      <a:lumMod val="50000"/>
                    </a:schemeClr>
                  </a:solidFill>
                  <a:latin typeface="Cambria" panose="02040503050406030204" pitchFamily="18" charset="0"/>
                </a:rPr>
                <a:t>TM</a:t>
              </a:r>
              <a:r>
                <a:rPr lang="zh-CN" altLang="en-US" sz="1600" b="1" dirty="0">
                  <a:solidFill>
                    <a:schemeClr val="accent1">
                      <a:lumMod val="50000"/>
                    </a:schemeClr>
                  </a:solidFill>
                  <a:latin typeface="Cambria" panose="02040503050406030204" pitchFamily="18" charset="0"/>
                </a:rPr>
                <a:t> </a:t>
              </a:r>
              <a:r>
                <a:rPr lang="zh-CN" altLang="en-US" sz="1600" b="1" dirty="0" smtClean="0">
                  <a:solidFill>
                    <a:schemeClr val="accent1">
                      <a:lumMod val="50000"/>
                    </a:schemeClr>
                  </a:solidFill>
                  <a:latin typeface="Cambria" panose="02040503050406030204" pitchFamily="18" charset="0"/>
                  <a:sym typeface="Wingdings"/>
                </a:rPr>
                <a:t></a:t>
              </a:r>
              <a:endParaRPr lang="en-US" sz="1600" b="1" dirty="0">
                <a:solidFill>
                  <a:schemeClr val="accent1">
                    <a:lumMod val="50000"/>
                  </a:schemeClr>
                </a:solidFill>
                <a:latin typeface="Cambria" panose="02040503050406030204" pitchFamily="18" charset="0"/>
              </a:endParaRPr>
            </a:p>
          </p:txBody>
        </p:sp>
      </p:grpSp>
      <p:cxnSp>
        <p:nvCxnSpPr>
          <p:cNvPr id="57" name="Straight Arrow Connector 56"/>
          <p:cNvCxnSpPr>
            <a:stCxn id="39" idx="0"/>
            <a:endCxn id="54" idx="2"/>
          </p:cNvCxnSpPr>
          <p:nvPr/>
        </p:nvCxnSpPr>
        <p:spPr>
          <a:xfrm flipV="1">
            <a:off x="6649131" y="2169342"/>
            <a:ext cx="0" cy="321187"/>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35" idx="2"/>
            <a:endCxn id="42" idx="0"/>
          </p:cNvCxnSpPr>
          <p:nvPr/>
        </p:nvCxnSpPr>
        <p:spPr>
          <a:xfrm>
            <a:off x="6649131" y="4379142"/>
            <a:ext cx="0" cy="278741"/>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35" idx="0"/>
            <a:endCxn id="39" idx="2"/>
          </p:cNvCxnSpPr>
          <p:nvPr/>
        </p:nvCxnSpPr>
        <p:spPr>
          <a:xfrm flipV="1">
            <a:off x="6649131" y="3278588"/>
            <a:ext cx="0" cy="312495"/>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42" idx="2"/>
            <a:endCxn id="48" idx="0"/>
          </p:cNvCxnSpPr>
          <p:nvPr/>
        </p:nvCxnSpPr>
        <p:spPr>
          <a:xfrm>
            <a:off x="6649131" y="5445942"/>
            <a:ext cx="0" cy="279975"/>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9" idx="3"/>
            <a:endCxn id="51" idx="1"/>
          </p:cNvCxnSpPr>
          <p:nvPr/>
        </p:nvCxnSpPr>
        <p:spPr>
          <a:xfrm flipV="1">
            <a:off x="7639731" y="2880709"/>
            <a:ext cx="854982" cy="3848"/>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42" idx="3"/>
            <a:endCxn id="45" idx="1"/>
          </p:cNvCxnSpPr>
          <p:nvPr/>
        </p:nvCxnSpPr>
        <p:spPr>
          <a:xfrm flipV="1">
            <a:off x="7639731" y="5048063"/>
            <a:ext cx="854982" cy="3848"/>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5410881" y="2245542"/>
            <a:ext cx="990600" cy="307777"/>
          </a:xfrm>
          <a:prstGeom prst="rect">
            <a:avLst/>
          </a:prstGeom>
          <a:noFill/>
        </p:spPr>
        <p:txBody>
          <a:bodyPr wrap="square" rtlCol="0">
            <a:spAutoFit/>
          </a:bodyPr>
          <a:lstStyle/>
          <a:p>
            <a:r>
              <a:rPr lang="en-US" sz="1400" b="1" dirty="0">
                <a:solidFill>
                  <a:schemeClr val="bg1"/>
                </a:solidFill>
                <a:latin typeface="Cambria" panose="02040503050406030204" pitchFamily="18" charset="0"/>
              </a:rPr>
              <a:t>Known</a:t>
            </a:r>
          </a:p>
        </p:txBody>
      </p:sp>
      <p:sp>
        <p:nvSpPr>
          <p:cNvPr id="74" name="TextBox 73"/>
          <p:cNvSpPr txBox="1"/>
          <p:nvPr/>
        </p:nvSpPr>
        <p:spPr>
          <a:xfrm>
            <a:off x="5410881" y="3309365"/>
            <a:ext cx="990600" cy="307777"/>
          </a:xfrm>
          <a:prstGeom prst="rect">
            <a:avLst/>
          </a:prstGeom>
          <a:noFill/>
        </p:spPr>
        <p:txBody>
          <a:bodyPr wrap="square" rtlCol="0">
            <a:spAutoFit/>
          </a:bodyPr>
          <a:lstStyle/>
          <a:p>
            <a:r>
              <a:rPr lang="en-US" sz="1400" b="1" dirty="0">
                <a:solidFill>
                  <a:schemeClr val="bg1"/>
                </a:solidFill>
                <a:latin typeface="Cambria" panose="02040503050406030204" pitchFamily="18" charset="0"/>
              </a:rPr>
              <a:t>Known</a:t>
            </a:r>
          </a:p>
        </p:txBody>
      </p:sp>
      <p:sp>
        <p:nvSpPr>
          <p:cNvPr id="75" name="TextBox 74"/>
          <p:cNvSpPr txBox="1"/>
          <p:nvPr/>
        </p:nvSpPr>
        <p:spPr>
          <a:xfrm>
            <a:off x="5410881" y="4299965"/>
            <a:ext cx="1073150" cy="307777"/>
          </a:xfrm>
          <a:prstGeom prst="rect">
            <a:avLst/>
          </a:prstGeom>
          <a:noFill/>
        </p:spPr>
        <p:txBody>
          <a:bodyPr wrap="square" rtlCol="0">
            <a:spAutoFit/>
          </a:bodyPr>
          <a:lstStyle/>
          <a:p>
            <a:r>
              <a:rPr lang="en-US" sz="1400" b="1" dirty="0">
                <a:solidFill>
                  <a:schemeClr val="bg1"/>
                </a:solidFill>
                <a:latin typeface="Cambria" panose="02040503050406030204" pitchFamily="18" charset="0"/>
              </a:rPr>
              <a:t>Unknown</a:t>
            </a:r>
          </a:p>
        </p:txBody>
      </p:sp>
      <p:sp>
        <p:nvSpPr>
          <p:cNvPr id="76" name="TextBox 75"/>
          <p:cNvSpPr txBox="1"/>
          <p:nvPr/>
        </p:nvSpPr>
        <p:spPr>
          <a:xfrm>
            <a:off x="7474631" y="2547365"/>
            <a:ext cx="1350282" cy="307777"/>
          </a:xfrm>
          <a:prstGeom prst="rect">
            <a:avLst/>
          </a:prstGeom>
          <a:noFill/>
        </p:spPr>
        <p:txBody>
          <a:bodyPr wrap="square" rtlCol="0">
            <a:spAutoFit/>
          </a:bodyPr>
          <a:lstStyle/>
          <a:p>
            <a:r>
              <a:rPr lang="en-US" sz="1400" b="1" dirty="0">
                <a:solidFill>
                  <a:schemeClr val="bg1"/>
                </a:solidFill>
                <a:latin typeface="Cambria" panose="02040503050406030204" pitchFamily="18" charset="0"/>
              </a:rPr>
              <a:t>Unknown</a:t>
            </a:r>
          </a:p>
        </p:txBody>
      </p:sp>
      <p:sp>
        <p:nvSpPr>
          <p:cNvPr id="77" name="TextBox 76"/>
          <p:cNvSpPr txBox="1"/>
          <p:nvPr/>
        </p:nvSpPr>
        <p:spPr>
          <a:xfrm>
            <a:off x="7445149" y="4680965"/>
            <a:ext cx="1350282" cy="307777"/>
          </a:xfrm>
          <a:prstGeom prst="rect">
            <a:avLst/>
          </a:prstGeom>
          <a:noFill/>
        </p:spPr>
        <p:txBody>
          <a:bodyPr wrap="square" rtlCol="0">
            <a:spAutoFit/>
          </a:bodyPr>
          <a:lstStyle/>
          <a:p>
            <a:r>
              <a:rPr lang="en-US" sz="1400" b="1" dirty="0">
                <a:solidFill>
                  <a:schemeClr val="bg1"/>
                </a:solidFill>
                <a:latin typeface="Cambria" panose="02040503050406030204" pitchFamily="18" charset="0"/>
              </a:rPr>
              <a:t>Unknown</a:t>
            </a:r>
          </a:p>
        </p:txBody>
      </p:sp>
      <p:sp>
        <p:nvSpPr>
          <p:cNvPr id="78" name="TextBox 77"/>
          <p:cNvSpPr txBox="1"/>
          <p:nvPr/>
        </p:nvSpPr>
        <p:spPr>
          <a:xfrm>
            <a:off x="5410881" y="5369742"/>
            <a:ext cx="990600" cy="307777"/>
          </a:xfrm>
          <a:prstGeom prst="rect">
            <a:avLst/>
          </a:prstGeom>
          <a:noFill/>
        </p:spPr>
        <p:txBody>
          <a:bodyPr wrap="square" rtlCol="0">
            <a:spAutoFit/>
          </a:bodyPr>
          <a:lstStyle/>
          <a:p>
            <a:r>
              <a:rPr lang="en-US" sz="1400" b="1" dirty="0">
                <a:solidFill>
                  <a:schemeClr val="bg1"/>
                </a:solidFill>
                <a:latin typeface="Cambria" panose="02040503050406030204" pitchFamily="18" charset="0"/>
              </a:rPr>
              <a:t>Known</a:t>
            </a:r>
          </a:p>
        </p:txBody>
      </p:sp>
      <p:sp>
        <p:nvSpPr>
          <p:cNvPr id="80" name="TextBox 79"/>
          <p:cNvSpPr txBox="1"/>
          <p:nvPr/>
        </p:nvSpPr>
        <p:spPr>
          <a:xfrm>
            <a:off x="5346021" y="1232854"/>
            <a:ext cx="5348060" cy="369332"/>
          </a:xfrm>
          <a:prstGeom prst="rect">
            <a:avLst/>
          </a:prstGeom>
          <a:noFill/>
        </p:spPr>
        <p:txBody>
          <a:bodyPr wrap="square" rtlCol="0">
            <a:spAutoFit/>
          </a:bodyPr>
          <a:lstStyle/>
          <a:p>
            <a:pPr algn="ctr"/>
            <a:r>
              <a:rPr lang="en-US" b="1" dirty="0">
                <a:solidFill>
                  <a:schemeClr val="bg1"/>
                </a:solidFill>
                <a:latin typeface="Cambria" panose="02040503050406030204" pitchFamily="18" charset="0"/>
              </a:rPr>
              <a:t>Topic Extraction and Document Classification</a:t>
            </a:r>
          </a:p>
        </p:txBody>
      </p:sp>
      <p:grpSp>
        <p:nvGrpSpPr>
          <p:cNvPr id="81" name="Group 80"/>
          <p:cNvGrpSpPr/>
          <p:nvPr/>
        </p:nvGrpSpPr>
        <p:grpSpPr>
          <a:xfrm>
            <a:off x="1696131" y="5703714"/>
            <a:ext cx="2393950" cy="508575"/>
            <a:chOff x="751114" y="4117854"/>
            <a:chExt cx="2209800" cy="508575"/>
          </a:xfrm>
        </p:grpSpPr>
        <p:sp>
          <p:nvSpPr>
            <p:cNvPr id="82" name="Flowchart: Alternate Process 81"/>
            <p:cNvSpPr/>
            <p:nvPr/>
          </p:nvSpPr>
          <p:spPr>
            <a:xfrm>
              <a:off x="751114" y="4117854"/>
              <a:ext cx="2209800" cy="508575"/>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1089827" y="4175768"/>
              <a:ext cx="1600200" cy="338554"/>
            </a:xfrm>
            <a:prstGeom prst="rect">
              <a:avLst/>
            </a:prstGeom>
            <a:noFill/>
          </p:spPr>
          <p:txBody>
            <a:bodyPr wrap="square" rtlCol="0">
              <a:spAutoFit/>
            </a:bodyPr>
            <a:lstStyle/>
            <a:p>
              <a:pPr algn="ctr"/>
              <a:r>
                <a:rPr lang="en-US" sz="1600" b="1" dirty="0">
                  <a:solidFill>
                    <a:schemeClr val="accent1">
                      <a:lumMod val="50000"/>
                    </a:schemeClr>
                  </a:solidFill>
                  <a:latin typeface="Cambria" panose="02040503050406030204" pitchFamily="18" charset="0"/>
                </a:rPr>
                <a:t>Words Tagging</a:t>
              </a:r>
            </a:p>
          </p:txBody>
        </p:sp>
      </p:grpSp>
      <p:cxnSp>
        <p:nvCxnSpPr>
          <p:cNvPr id="89" name="Straight Arrow Connector 88"/>
          <p:cNvCxnSpPr/>
          <p:nvPr/>
        </p:nvCxnSpPr>
        <p:spPr>
          <a:xfrm>
            <a:off x="2957968" y="5259786"/>
            <a:ext cx="5897" cy="446314"/>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83560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4267200" y="1066800"/>
            <a:ext cx="3124200" cy="5105400"/>
          </a:xfrm>
          <a:prstGeom prst="rect">
            <a:avLst/>
          </a:prstGeom>
          <a:solidFill>
            <a:schemeClr val="accent1">
              <a:lumMod val="75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23900" y="60783"/>
            <a:ext cx="10058400" cy="929818"/>
          </a:xfrm>
        </p:spPr>
        <p:txBody>
          <a:bodyPr/>
          <a:lstStyle/>
          <a:p>
            <a:r>
              <a:rPr lang="en-US" dirty="0" smtClean="0">
                <a:latin typeface="Times New Roman" charset="0"/>
                <a:ea typeface="Times New Roman" charset="0"/>
                <a:cs typeface="Times New Roman" charset="0"/>
              </a:rPr>
              <a:t>Word Extraction</a:t>
            </a:r>
            <a:endParaRPr lang="en-US" dirty="0">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p:txBody>
          <a:bodyPr/>
          <a:lstStyle/>
          <a:p>
            <a:fld id="{42789D89-7414-4C35-A83E-3FA0D6DE3B98}" type="slidenum">
              <a:rPr lang="en-US" smtClean="0">
                <a:solidFill>
                  <a:srgbClr val="000510"/>
                </a:solidFill>
              </a:rPr>
              <a:pPr/>
              <a:t>19</a:t>
            </a:fld>
            <a:endParaRPr lang="en-US">
              <a:solidFill>
                <a:srgbClr val="000510"/>
              </a:solidFill>
            </a:endParaRPr>
          </a:p>
        </p:txBody>
      </p:sp>
      <p:sp>
        <p:nvSpPr>
          <p:cNvPr id="5" name="Flowchart: Alternate Process 4"/>
          <p:cNvSpPr/>
          <p:nvPr/>
        </p:nvSpPr>
        <p:spPr>
          <a:xfrm>
            <a:off x="4827814" y="1524001"/>
            <a:ext cx="1981200" cy="490954"/>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105401" y="1589943"/>
            <a:ext cx="1828800" cy="338554"/>
          </a:xfrm>
          <a:prstGeom prst="rect">
            <a:avLst/>
          </a:prstGeom>
          <a:noFill/>
        </p:spPr>
        <p:txBody>
          <a:bodyPr wrap="square" rtlCol="0">
            <a:spAutoFit/>
          </a:bodyPr>
          <a:lstStyle/>
          <a:p>
            <a:r>
              <a:rPr lang="en-US" sz="1600" b="1" dirty="0">
                <a:solidFill>
                  <a:schemeClr val="accent1">
                    <a:lumMod val="50000"/>
                  </a:schemeClr>
                </a:solidFill>
                <a:latin typeface="Cambria" panose="02040503050406030204" pitchFamily="18" charset="0"/>
              </a:rPr>
              <a:t>Tokenization</a:t>
            </a:r>
          </a:p>
        </p:txBody>
      </p:sp>
      <p:grpSp>
        <p:nvGrpSpPr>
          <p:cNvPr id="17" name="Group 16"/>
          <p:cNvGrpSpPr/>
          <p:nvPr/>
        </p:nvGrpSpPr>
        <p:grpSpPr>
          <a:xfrm>
            <a:off x="4408714" y="2514600"/>
            <a:ext cx="2819400" cy="507832"/>
            <a:chOff x="5334000" y="1126122"/>
            <a:chExt cx="2819400" cy="507832"/>
          </a:xfrm>
        </p:grpSpPr>
        <p:sp>
          <p:nvSpPr>
            <p:cNvPr id="9" name="Flowchart: Alternate Process 8"/>
            <p:cNvSpPr/>
            <p:nvPr/>
          </p:nvSpPr>
          <p:spPr>
            <a:xfrm>
              <a:off x="5334000" y="1126122"/>
              <a:ext cx="2819400" cy="507832"/>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410200" y="1187640"/>
              <a:ext cx="2690446" cy="338554"/>
            </a:xfrm>
            <a:prstGeom prst="rect">
              <a:avLst/>
            </a:prstGeom>
            <a:noFill/>
          </p:spPr>
          <p:txBody>
            <a:bodyPr wrap="square" rtlCol="0">
              <a:spAutoFit/>
            </a:bodyPr>
            <a:lstStyle/>
            <a:p>
              <a:r>
                <a:rPr lang="en-US" sz="1600" b="1" dirty="0">
                  <a:solidFill>
                    <a:schemeClr val="accent1">
                      <a:lumMod val="50000"/>
                    </a:schemeClr>
                  </a:solidFill>
                  <a:latin typeface="Cambria" panose="02040503050406030204" pitchFamily="18" charset="0"/>
                </a:rPr>
                <a:t>Dropping common terms</a:t>
              </a:r>
            </a:p>
          </p:txBody>
        </p:sp>
      </p:grpSp>
      <p:grpSp>
        <p:nvGrpSpPr>
          <p:cNvPr id="19" name="Group 18"/>
          <p:cNvGrpSpPr/>
          <p:nvPr/>
        </p:nvGrpSpPr>
        <p:grpSpPr>
          <a:xfrm>
            <a:off x="4708072" y="3581400"/>
            <a:ext cx="2362200" cy="533400"/>
            <a:chOff x="3200400" y="2667000"/>
            <a:chExt cx="2362200" cy="533400"/>
          </a:xfrm>
        </p:grpSpPr>
        <p:sp>
          <p:nvSpPr>
            <p:cNvPr id="12" name="Flowchart: Alternate Process 11"/>
            <p:cNvSpPr/>
            <p:nvPr/>
          </p:nvSpPr>
          <p:spPr>
            <a:xfrm>
              <a:off x="3200400" y="2667000"/>
              <a:ext cx="2209800" cy="533400"/>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22785" y="2743200"/>
              <a:ext cx="2039815" cy="338554"/>
            </a:xfrm>
            <a:prstGeom prst="rect">
              <a:avLst/>
            </a:prstGeom>
            <a:noFill/>
          </p:spPr>
          <p:txBody>
            <a:bodyPr wrap="square" rtlCol="0">
              <a:spAutoFit/>
            </a:bodyPr>
            <a:lstStyle/>
            <a:p>
              <a:r>
                <a:rPr lang="en-US" sz="1600" b="1" dirty="0">
                  <a:solidFill>
                    <a:schemeClr val="accent1">
                      <a:lumMod val="50000"/>
                    </a:schemeClr>
                  </a:solidFill>
                  <a:latin typeface="Cambria" panose="02040503050406030204" pitchFamily="18" charset="0"/>
                </a:rPr>
                <a:t>Normalization</a:t>
              </a:r>
            </a:p>
          </p:txBody>
        </p:sp>
      </p:grpSp>
      <p:grpSp>
        <p:nvGrpSpPr>
          <p:cNvPr id="31" name="Group 30"/>
          <p:cNvGrpSpPr/>
          <p:nvPr/>
        </p:nvGrpSpPr>
        <p:grpSpPr>
          <a:xfrm>
            <a:off x="4713514" y="4520626"/>
            <a:ext cx="2209800" cy="584775"/>
            <a:chOff x="751114" y="4079753"/>
            <a:chExt cx="2209800" cy="584775"/>
          </a:xfrm>
        </p:grpSpPr>
        <p:sp>
          <p:nvSpPr>
            <p:cNvPr id="15" name="Flowchart: Alternate Process 14"/>
            <p:cNvSpPr/>
            <p:nvPr/>
          </p:nvSpPr>
          <p:spPr>
            <a:xfrm>
              <a:off x="751114" y="4117854"/>
              <a:ext cx="2209800" cy="508575"/>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089827" y="4079753"/>
              <a:ext cx="1600200" cy="584775"/>
            </a:xfrm>
            <a:prstGeom prst="rect">
              <a:avLst/>
            </a:prstGeom>
            <a:noFill/>
          </p:spPr>
          <p:txBody>
            <a:bodyPr wrap="square" rtlCol="0">
              <a:spAutoFit/>
            </a:bodyPr>
            <a:lstStyle/>
            <a:p>
              <a:pPr algn="ctr"/>
              <a:r>
                <a:rPr lang="en-US" sz="1600" b="1" dirty="0">
                  <a:solidFill>
                    <a:schemeClr val="accent1">
                      <a:lumMod val="50000"/>
                    </a:schemeClr>
                  </a:solidFill>
                  <a:latin typeface="Cambria" panose="02040503050406030204" pitchFamily="18" charset="0"/>
                </a:rPr>
                <a:t>Stemming/</a:t>
              </a:r>
            </a:p>
            <a:p>
              <a:r>
                <a:rPr lang="en-US" sz="1600" b="1" dirty="0">
                  <a:solidFill>
                    <a:schemeClr val="accent1">
                      <a:lumMod val="50000"/>
                    </a:schemeClr>
                  </a:solidFill>
                  <a:latin typeface="Cambria" panose="02040503050406030204" pitchFamily="18" charset="0"/>
                </a:rPr>
                <a:t>lemmatization</a:t>
              </a:r>
            </a:p>
          </p:txBody>
        </p:sp>
      </p:grpSp>
      <p:cxnSp>
        <p:nvCxnSpPr>
          <p:cNvPr id="21" name="Straight Arrow Connector 20"/>
          <p:cNvCxnSpPr>
            <a:stCxn id="5" idx="2"/>
            <a:endCxn id="9" idx="0"/>
          </p:cNvCxnSpPr>
          <p:nvPr/>
        </p:nvCxnSpPr>
        <p:spPr>
          <a:xfrm>
            <a:off x="5818414" y="2014955"/>
            <a:ext cx="0" cy="499646"/>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2"/>
            <a:endCxn id="12" idx="0"/>
          </p:cNvCxnSpPr>
          <p:nvPr/>
        </p:nvCxnSpPr>
        <p:spPr>
          <a:xfrm flipH="1">
            <a:off x="5812974" y="3022432"/>
            <a:ext cx="5443" cy="558968"/>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2" idx="2"/>
            <a:endCxn id="15" idx="0"/>
          </p:cNvCxnSpPr>
          <p:nvPr/>
        </p:nvCxnSpPr>
        <p:spPr>
          <a:xfrm>
            <a:off x="5812974" y="4114800"/>
            <a:ext cx="5443" cy="443926"/>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4648200" y="5549325"/>
            <a:ext cx="2209800" cy="508575"/>
            <a:chOff x="751114" y="4117854"/>
            <a:chExt cx="2209800" cy="508575"/>
          </a:xfrm>
        </p:grpSpPr>
        <p:sp>
          <p:nvSpPr>
            <p:cNvPr id="82" name="Flowchart: Alternate Process 81"/>
            <p:cNvSpPr/>
            <p:nvPr/>
          </p:nvSpPr>
          <p:spPr>
            <a:xfrm>
              <a:off x="751114" y="4117854"/>
              <a:ext cx="2209800" cy="508575"/>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1089827" y="4175768"/>
              <a:ext cx="1600200" cy="338554"/>
            </a:xfrm>
            <a:prstGeom prst="rect">
              <a:avLst/>
            </a:prstGeom>
            <a:noFill/>
          </p:spPr>
          <p:txBody>
            <a:bodyPr wrap="square" rtlCol="0">
              <a:spAutoFit/>
            </a:bodyPr>
            <a:lstStyle/>
            <a:p>
              <a:pPr algn="ctr"/>
              <a:r>
                <a:rPr lang="en-US" sz="1600" b="1" dirty="0">
                  <a:solidFill>
                    <a:schemeClr val="accent1">
                      <a:lumMod val="50000"/>
                    </a:schemeClr>
                  </a:solidFill>
                  <a:latin typeface="Cambria" panose="02040503050406030204" pitchFamily="18" charset="0"/>
                </a:rPr>
                <a:t>Words Tagging</a:t>
              </a:r>
            </a:p>
          </p:txBody>
        </p:sp>
      </p:grpSp>
      <p:cxnSp>
        <p:nvCxnSpPr>
          <p:cNvPr id="89" name="Straight Arrow Connector 88"/>
          <p:cNvCxnSpPr/>
          <p:nvPr/>
        </p:nvCxnSpPr>
        <p:spPr>
          <a:xfrm>
            <a:off x="5812974" y="5105400"/>
            <a:ext cx="5443" cy="446314"/>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520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smtClean="0"/>
              <a:t>Outline </a:t>
            </a:r>
            <a:endParaRPr kumimoji="1" lang="zh-CN" altLang="en-US" dirty="0"/>
          </a:p>
        </p:txBody>
      </p:sp>
      <p:sp>
        <p:nvSpPr>
          <p:cNvPr id="4" name="文本占位符 3"/>
          <p:cNvSpPr>
            <a:spLocks noGrp="1"/>
          </p:cNvSpPr>
          <p:nvPr>
            <p:ph idx="1"/>
          </p:nvPr>
        </p:nvSpPr>
        <p:spPr/>
        <p:txBody>
          <a:bodyPr/>
          <a:lstStyle/>
          <a:p>
            <a:pPr>
              <a:buFont typeface="Wingdings" charset="2"/>
              <a:buChar char="l"/>
            </a:pPr>
            <a:r>
              <a:rPr kumimoji="1" lang="en-US" altLang="zh-CN" dirty="0" smtClean="0"/>
              <a:t>  Text</a:t>
            </a:r>
            <a:r>
              <a:rPr kumimoji="1" lang="zh-CN" altLang="en-US" dirty="0" smtClean="0"/>
              <a:t> </a:t>
            </a:r>
            <a:r>
              <a:rPr kumimoji="1" lang="en-US" altLang="zh-CN" dirty="0" smtClean="0"/>
              <a:t>Mining</a:t>
            </a:r>
            <a:r>
              <a:rPr kumimoji="1" lang="zh-CN" altLang="en-US" dirty="0" smtClean="0"/>
              <a:t> </a:t>
            </a:r>
            <a:r>
              <a:rPr kumimoji="1" lang="en-US" altLang="zh-CN" dirty="0" smtClean="0"/>
              <a:t>in</a:t>
            </a:r>
            <a:r>
              <a:rPr kumimoji="1" lang="zh-CN" altLang="en-US" dirty="0" smtClean="0"/>
              <a:t> </a:t>
            </a:r>
            <a:r>
              <a:rPr kumimoji="1" lang="en-US" altLang="zh-CN" dirty="0" smtClean="0"/>
              <a:t>Communication Studies</a:t>
            </a:r>
          </a:p>
          <a:p>
            <a:pPr>
              <a:buFont typeface="Wingdings" charset="2"/>
              <a:buChar char="l"/>
            </a:pPr>
            <a:r>
              <a:rPr kumimoji="1" lang="en-US" altLang="zh-CN" dirty="0" smtClean="0"/>
              <a:t>  Steps of Text Mining </a:t>
            </a:r>
          </a:p>
          <a:p>
            <a:pPr>
              <a:buFont typeface="Wingdings" charset="2"/>
              <a:buChar char="l"/>
            </a:pPr>
            <a:r>
              <a:rPr kumimoji="1" lang="en-US" altLang="zh-CN" dirty="0" smtClean="0"/>
              <a:t>  Introduction to Python </a:t>
            </a:r>
          </a:p>
          <a:p>
            <a:pPr>
              <a:buFont typeface="Wingdings" charset="2"/>
              <a:buChar char="l"/>
            </a:pPr>
            <a:r>
              <a:rPr kumimoji="1" lang="en-US" altLang="zh-CN" dirty="0" smtClean="0"/>
              <a:t>  Word Segmentation using Python</a:t>
            </a:r>
            <a:endParaRPr kumimoji="1" lang="zh-CN" altLang="en-US" dirty="0"/>
          </a:p>
        </p:txBody>
      </p:sp>
    </p:spTree>
    <p:extLst>
      <p:ext uri="{BB962C8B-B14F-4D97-AF65-F5344CB8AC3E}">
        <p14:creationId xmlns:p14="http://schemas.microsoft.com/office/powerpoint/2010/main" val="1669991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charset="0"/>
                <a:ea typeface="Times New Roman" charset="0"/>
                <a:cs typeface="Times New Roman" charset="0"/>
              </a:rPr>
              <a:t>1. Tokenization</a:t>
            </a:r>
            <a:endParaRPr lang="en-US"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765176" y="1824042"/>
            <a:ext cx="8229600" cy="4240559"/>
          </a:xfrm>
        </p:spPr>
        <p:txBody>
          <a:bodyPr>
            <a:normAutofit/>
          </a:bodyPr>
          <a:lstStyle/>
          <a:p>
            <a:pPr marL="0" indent="0">
              <a:buNone/>
            </a:pPr>
            <a:r>
              <a:rPr lang="en-US" dirty="0" smtClean="0">
                <a:latin typeface="Times New Roman" charset="0"/>
                <a:ea typeface="Times New Roman" charset="0"/>
                <a:cs typeface="Times New Roman" charset="0"/>
              </a:rPr>
              <a:t>Chopping </a:t>
            </a:r>
            <a:r>
              <a:rPr lang="en-US" dirty="0">
                <a:latin typeface="Times New Roman" charset="0"/>
                <a:ea typeface="Times New Roman" charset="0"/>
                <a:cs typeface="Times New Roman" charset="0"/>
              </a:rPr>
              <a:t>up a character </a:t>
            </a:r>
            <a:r>
              <a:rPr lang="en-US" dirty="0" smtClean="0">
                <a:latin typeface="Times New Roman" charset="0"/>
                <a:ea typeface="Times New Roman" charset="0"/>
                <a:cs typeface="Times New Roman" charset="0"/>
              </a:rPr>
              <a:t>sequence into </a:t>
            </a:r>
            <a:r>
              <a:rPr lang="en-US" dirty="0">
                <a:latin typeface="Times New Roman" charset="0"/>
                <a:ea typeface="Times New Roman" charset="0"/>
                <a:cs typeface="Times New Roman" charset="0"/>
              </a:rPr>
              <a:t>pieces, called </a:t>
            </a:r>
            <a:r>
              <a:rPr lang="en-US" dirty="0" smtClean="0">
                <a:latin typeface="Times New Roman" charset="0"/>
                <a:ea typeface="Times New Roman" charset="0"/>
                <a:cs typeface="Times New Roman" charset="0"/>
              </a:rPr>
              <a:t>tokens.</a:t>
            </a:r>
            <a:endParaRPr lang="en-US" dirty="0">
              <a:latin typeface="Times New Roman" charset="0"/>
              <a:ea typeface="Times New Roman" charset="0"/>
              <a:cs typeface="Times New Roman" charset="0"/>
            </a:endParaRPr>
          </a:p>
          <a:p>
            <a:endParaRPr lang="en-US" dirty="0" smtClean="0">
              <a:latin typeface="Times New Roman" charset="0"/>
              <a:ea typeface="Times New Roman" charset="0"/>
              <a:cs typeface="Times New Roman" charset="0"/>
            </a:endParaRPr>
          </a:p>
          <a:p>
            <a:pPr marL="0" indent="0">
              <a:buNone/>
            </a:pPr>
            <a:endParaRPr lang="en-US" dirty="0" smtClean="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p:txBody>
          <a:bodyPr/>
          <a:lstStyle/>
          <a:p>
            <a:fld id="{42789D89-7414-4C35-A83E-3FA0D6DE3B98}" type="slidenum">
              <a:rPr lang="en-US" smtClean="0">
                <a:solidFill>
                  <a:srgbClr val="000510"/>
                </a:solidFill>
                <a:latin typeface="Cambria" panose="02040503050406030204" pitchFamily="18" charset="0"/>
              </a:rPr>
              <a:pPr/>
              <a:t>20</a:t>
            </a:fld>
            <a:endParaRPr lang="en-US">
              <a:solidFill>
                <a:srgbClr val="000510"/>
              </a:solidFill>
              <a:latin typeface="Cambria" panose="02040503050406030204" pitchFamily="18" charset="0"/>
            </a:endParaRPr>
          </a:p>
        </p:txBody>
      </p:sp>
      <p:grpSp>
        <p:nvGrpSpPr>
          <p:cNvPr id="33" name="Group 32"/>
          <p:cNvGrpSpPr/>
          <p:nvPr/>
        </p:nvGrpSpPr>
        <p:grpSpPr>
          <a:xfrm>
            <a:off x="2927648" y="3080225"/>
            <a:ext cx="5904656" cy="864096"/>
            <a:chOff x="1331640" y="1196752"/>
            <a:chExt cx="5904656" cy="864096"/>
          </a:xfrm>
        </p:grpSpPr>
        <p:sp>
          <p:nvSpPr>
            <p:cNvPr id="34" name="Rounded Rectangle 33"/>
            <p:cNvSpPr/>
            <p:nvPr/>
          </p:nvSpPr>
          <p:spPr>
            <a:xfrm>
              <a:off x="1331640" y="1196752"/>
              <a:ext cx="5544616" cy="8640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35" name="TextBox 34"/>
            <p:cNvSpPr txBox="1"/>
            <p:nvPr/>
          </p:nvSpPr>
          <p:spPr>
            <a:xfrm>
              <a:off x="1403648" y="1196752"/>
              <a:ext cx="5832648" cy="369332"/>
            </a:xfrm>
            <a:prstGeom prst="rect">
              <a:avLst/>
            </a:prstGeom>
            <a:noFill/>
          </p:spPr>
          <p:txBody>
            <a:bodyPr wrap="square" rtlCol="0">
              <a:spAutoFit/>
            </a:bodyPr>
            <a:lstStyle/>
            <a:p>
              <a:r>
                <a:rPr lang="en-US" dirty="0">
                  <a:solidFill>
                    <a:schemeClr val="accent1">
                      <a:lumMod val="50000"/>
                    </a:schemeClr>
                  </a:solidFill>
                  <a:latin typeface="Cambria" panose="02040503050406030204" pitchFamily="18" charset="0"/>
                </a:rPr>
                <a:t>Input: Seattle is a coastal seaport city.</a:t>
              </a:r>
            </a:p>
          </p:txBody>
        </p:sp>
        <p:sp>
          <p:nvSpPr>
            <p:cNvPr id="36" name="TextBox 35"/>
            <p:cNvSpPr txBox="1"/>
            <p:nvPr/>
          </p:nvSpPr>
          <p:spPr>
            <a:xfrm>
              <a:off x="1403648" y="1556792"/>
              <a:ext cx="936104" cy="369332"/>
            </a:xfrm>
            <a:prstGeom prst="rect">
              <a:avLst/>
            </a:prstGeom>
            <a:noFill/>
          </p:spPr>
          <p:txBody>
            <a:bodyPr wrap="square" rtlCol="0">
              <a:spAutoFit/>
            </a:bodyPr>
            <a:lstStyle/>
            <a:p>
              <a:r>
                <a:rPr lang="en-US" dirty="0">
                  <a:solidFill>
                    <a:schemeClr val="accent1">
                      <a:lumMod val="50000"/>
                    </a:schemeClr>
                  </a:solidFill>
                  <a:latin typeface="Cambria" panose="02040503050406030204" pitchFamily="18" charset="0"/>
                </a:rPr>
                <a:t>Output:</a:t>
              </a:r>
            </a:p>
          </p:txBody>
        </p:sp>
        <p:sp>
          <p:nvSpPr>
            <p:cNvPr id="37" name="TextBox 36"/>
            <p:cNvSpPr txBox="1"/>
            <p:nvPr/>
          </p:nvSpPr>
          <p:spPr>
            <a:xfrm>
              <a:off x="2267744" y="1556792"/>
              <a:ext cx="936104" cy="369332"/>
            </a:xfrm>
            <a:prstGeom prst="rect">
              <a:avLst/>
            </a:prstGeom>
            <a:noFill/>
            <a:ln w="19050">
              <a:solidFill>
                <a:schemeClr val="accent1"/>
              </a:solidFill>
            </a:ln>
          </p:spPr>
          <p:txBody>
            <a:bodyPr wrap="square" rtlCol="0">
              <a:spAutoFit/>
            </a:bodyPr>
            <a:lstStyle/>
            <a:p>
              <a:pPr algn="ctr"/>
              <a:r>
                <a:rPr lang="en-US" dirty="0">
                  <a:solidFill>
                    <a:schemeClr val="accent1">
                      <a:lumMod val="50000"/>
                    </a:schemeClr>
                  </a:solidFill>
                  <a:latin typeface="Cambria" panose="02040503050406030204" pitchFamily="18" charset="0"/>
                </a:rPr>
                <a:t>Seattle</a:t>
              </a:r>
            </a:p>
          </p:txBody>
        </p:sp>
        <p:sp>
          <p:nvSpPr>
            <p:cNvPr id="38" name="TextBox 37"/>
            <p:cNvSpPr txBox="1"/>
            <p:nvPr/>
          </p:nvSpPr>
          <p:spPr>
            <a:xfrm>
              <a:off x="3275856" y="1556792"/>
              <a:ext cx="360040" cy="369332"/>
            </a:xfrm>
            <a:prstGeom prst="rect">
              <a:avLst/>
            </a:prstGeom>
            <a:noFill/>
            <a:ln w="19050">
              <a:solidFill>
                <a:schemeClr val="accent1"/>
              </a:solidFill>
            </a:ln>
          </p:spPr>
          <p:txBody>
            <a:bodyPr wrap="square" rtlCol="0">
              <a:spAutoFit/>
            </a:bodyPr>
            <a:lstStyle/>
            <a:p>
              <a:pPr algn="ctr"/>
              <a:r>
                <a:rPr lang="en-US" dirty="0">
                  <a:solidFill>
                    <a:schemeClr val="accent1">
                      <a:lumMod val="50000"/>
                    </a:schemeClr>
                  </a:solidFill>
                  <a:latin typeface="Cambria" panose="02040503050406030204" pitchFamily="18" charset="0"/>
                </a:rPr>
                <a:t>is</a:t>
              </a:r>
            </a:p>
          </p:txBody>
        </p:sp>
        <p:sp>
          <p:nvSpPr>
            <p:cNvPr id="39" name="TextBox 38"/>
            <p:cNvSpPr txBox="1"/>
            <p:nvPr/>
          </p:nvSpPr>
          <p:spPr>
            <a:xfrm>
              <a:off x="3707904" y="1556792"/>
              <a:ext cx="288032" cy="369332"/>
            </a:xfrm>
            <a:prstGeom prst="rect">
              <a:avLst/>
            </a:prstGeom>
            <a:noFill/>
            <a:ln w="19050">
              <a:solidFill>
                <a:schemeClr val="accent1"/>
              </a:solidFill>
            </a:ln>
          </p:spPr>
          <p:txBody>
            <a:bodyPr wrap="square" rtlCol="0">
              <a:spAutoFit/>
            </a:bodyPr>
            <a:lstStyle/>
            <a:p>
              <a:pPr algn="ctr"/>
              <a:r>
                <a:rPr lang="en-US" dirty="0">
                  <a:solidFill>
                    <a:schemeClr val="accent1">
                      <a:lumMod val="50000"/>
                    </a:schemeClr>
                  </a:solidFill>
                  <a:latin typeface="Cambria" panose="02040503050406030204" pitchFamily="18" charset="0"/>
                </a:rPr>
                <a:t>a</a:t>
              </a:r>
            </a:p>
          </p:txBody>
        </p:sp>
        <p:sp>
          <p:nvSpPr>
            <p:cNvPr id="40" name="TextBox 39"/>
            <p:cNvSpPr txBox="1"/>
            <p:nvPr/>
          </p:nvSpPr>
          <p:spPr>
            <a:xfrm>
              <a:off x="4067944" y="1556792"/>
              <a:ext cx="864096" cy="369332"/>
            </a:xfrm>
            <a:prstGeom prst="rect">
              <a:avLst/>
            </a:prstGeom>
            <a:noFill/>
            <a:ln w="19050">
              <a:solidFill>
                <a:schemeClr val="accent1"/>
              </a:solidFill>
            </a:ln>
          </p:spPr>
          <p:txBody>
            <a:bodyPr wrap="square" rtlCol="0">
              <a:spAutoFit/>
            </a:bodyPr>
            <a:lstStyle/>
            <a:p>
              <a:pPr algn="ctr"/>
              <a:r>
                <a:rPr lang="en-US" dirty="0">
                  <a:solidFill>
                    <a:schemeClr val="accent1">
                      <a:lumMod val="50000"/>
                    </a:schemeClr>
                  </a:solidFill>
                  <a:latin typeface="Cambria" panose="02040503050406030204" pitchFamily="18" charset="0"/>
                </a:rPr>
                <a:t>coastal</a:t>
              </a:r>
            </a:p>
          </p:txBody>
        </p:sp>
        <p:sp>
          <p:nvSpPr>
            <p:cNvPr id="41" name="TextBox 40"/>
            <p:cNvSpPr txBox="1"/>
            <p:nvPr/>
          </p:nvSpPr>
          <p:spPr>
            <a:xfrm>
              <a:off x="5004048" y="1556792"/>
              <a:ext cx="936104" cy="369332"/>
            </a:xfrm>
            <a:prstGeom prst="rect">
              <a:avLst/>
            </a:prstGeom>
            <a:noFill/>
            <a:ln w="19050">
              <a:solidFill>
                <a:schemeClr val="accent1"/>
              </a:solidFill>
            </a:ln>
          </p:spPr>
          <p:txBody>
            <a:bodyPr wrap="square" rtlCol="0">
              <a:spAutoFit/>
            </a:bodyPr>
            <a:lstStyle/>
            <a:p>
              <a:pPr algn="ctr"/>
              <a:r>
                <a:rPr lang="en-US" dirty="0">
                  <a:solidFill>
                    <a:schemeClr val="accent1">
                      <a:lumMod val="50000"/>
                    </a:schemeClr>
                  </a:solidFill>
                  <a:latin typeface="Cambria" panose="02040503050406030204" pitchFamily="18" charset="0"/>
                </a:rPr>
                <a:t>seaport</a:t>
              </a:r>
            </a:p>
          </p:txBody>
        </p:sp>
        <p:sp>
          <p:nvSpPr>
            <p:cNvPr id="42" name="TextBox 41"/>
            <p:cNvSpPr txBox="1"/>
            <p:nvPr/>
          </p:nvSpPr>
          <p:spPr>
            <a:xfrm>
              <a:off x="6012160" y="1556792"/>
              <a:ext cx="576064" cy="369332"/>
            </a:xfrm>
            <a:prstGeom prst="rect">
              <a:avLst/>
            </a:prstGeom>
            <a:noFill/>
            <a:ln w="19050">
              <a:solidFill>
                <a:schemeClr val="accent1"/>
              </a:solidFill>
            </a:ln>
          </p:spPr>
          <p:txBody>
            <a:bodyPr wrap="square" rtlCol="0">
              <a:spAutoFit/>
            </a:bodyPr>
            <a:lstStyle/>
            <a:p>
              <a:pPr algn="ctr"/>
              <a:r>
                <a:rPr lang="en-US" dirty="0">
                  <a:solidFill>
                    <a:schemeClr val="accent1">
                      <a:lumMod val="50000"/>
                    </a:schemeClr>
                  </a:solidFill>
                  <a:latin typeface="Cambria" panose="02040503050406030204" pitchFamily="18" charset="0"/>
                </a:rPr>
                <a:t>city</a:t>
              </a:r>
            </a:p>
          </p:txBody>
        </p:sp>
      </p:grpSp>
    </p:spTree>
    <p:extLst>
      <p:ext uri="{BB962C8B-B14F-4D97-AF65-F5344CB8AC3E}">
        <p14:creationId xmlns:p14="http://schemas.microsoft.com/office/powerpoint/2010/main" val="16940996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charset="0"/>
                <a:ea typeface="Times New Roman" charset="0"/>
                <a:cs typeface="Times New Roman" charset="0"/>
              </a:rPr>
              <a:t>2. Dropping Common Terms</a:t>
            </a:r>
            <a:endParaRPr lang="en-US"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081087" y="1781179"/>
            <a:ext cx="9601200" cy="4240559"/>
          </a:xfrm>
        </p:spPr>
        <p:txBody>
          <a:bodyPr>
            <a:normAutofit/>
          </a:bodyPr>
          <a:lstStyle/>
          <a:p>
            <a:pPr marL="0" indent="0">
              <a:buNone/>
            </a:pPr>
            <a:r>
              <a:rPr lang="en-US" dirty="0" smtClean="0">
                <a:latin typeface="Times New Roman" charset="0"/>
                <a:ea typeface="Times New Roman" charset="0"/>
                <a:cs typeface="Times New Roman" charset="0"/>
              </a:rPr>
              <a:t>Excluding extremely common and semantically nonselective </a:t>
            </a:r>
            <a:r>
              <a:rPr lang="en-US" dirty="0">
                <a:latin typeface="Times New Roman" charset="0"/>
                <a:ea typeface="Times New Roman" charset="0"/>
                <a:cs typeface="Times New Roman" charset="0"/>
              </a:rPr>
              <a:t>words (stop </a:t>
            </a:r>
            <a:r>
              <a:rPr lang="en-US" dirty="0" smtClean="0">
                <a:latin typeface="Times New Roman" charset="0"/>
                <a:ea typeface="Times New Roman" charset="0"/>
                <a:cs typeface="Times New Roman" charset="0"/>
              </a:rPr>
              <a:t>words).</a:t>
            </a:r>
            <a:endParaRPr lang="en-US" dirty="0">
              <a:latin typeface="Times New Roman" charset="0"/>
              <a:ea typeface="Times New Roman" charset="0"/>
              <a:cs typeface="Times New Roman" charset="0"/>
            </a:endParaRPr>
          </a:p>
          <a:p>
            <a:pPr marL="0" indent="0">
              <a:buNone/>
            </a:pPr>
            <a:endParaRPr lang="en-US" dirty="0" smtClean="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p:txBody>
          <a:bodyPr/>
          <a:lstStyle/>
          <a:p>
            <a:fld id="{42789D89-7414-4C35-A83E-3FA0D6DE3B98}" type="slidenum">
              <a:rPr lang="en-US" smtClean="0">
                <a:solidFill>
                  <a:srgbClr val="000510"/>
                </a:solidFill>
                <a:latin typeface="Cambria" panose="02040503050406030204" pitchFamily="18" charset="0"/>
              </a:rPr>
              <a:pPr/>
              <a:t>21</a:t>
            </a:fld>
            <a:endParaRPr lang="en-US" dirty="0">
              <a:solidFill>
                <a:srgbClr val="000510"/>
              </a:solidFill>
              <a:latin typeface="Cambria" panose="02040503050406030204" pitchFamily="18" charset="0"/>
            </a:endParaRPr>
          </a:p>
        </p:txBody>
      </p:sp>
      <p:grpSp>
        <p:nvGrpSpPr>
          <p:cNvPr id="43" name="Group 42"/>
          <p:cNvGrpSpPr/>
          <p:nvPr/>
        </p:nvGrpSpPr>
        <p:grpSpPr>
          <a:xfrm>
            <a:off x="2895600" y="2667000"/>
            <a:ext cx="5544616" cy="576064"/>
            <a:chOff x="1403648" y="2492896"/>
            <a:chExt cx="5544616" cy="576064"/>
          </a:xfrm>
        </p:grpSpPr>
        <p:sp>
          <p:nvSpPr>
            <p:cNvPr id="44" name="Rounded Rectangle 43"/>
            <p:cNvSpPr/>
            <p:nvPr/>
          </p:nvSpPr>
          <p:spPr>
            <a:xfrm>
              <a:off x="1403648" y="2492896"/>
              <a:ext cx="5544616" cy="5760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latin typeface="Cambria" panose="02040503050406030204" pitchFamily="18" charset="0"/>
              </a:endParaRPr>
            </a:p>
          </p:txBody>
        </p:sp>
        <p:sp>
          <p:nvSpPr>
            <p:cNvPr id="45" name="TextBox 44"/>
            <p:cNvSpPr txBox="1"/>
            <p:nvPr/>
          </p:nvSpPr>
          <p:spPr>
            <a:xfrm>
              <a:off x="1475656" y="2586390"/>
              <a:ext cx="5328592" cy="369332"/>
            </a:xfrm>
            <a:prstGeom prst="rect">
              <a:avLst/>
            </a:prstGeom>
            <a:noFill/>
          </p:spPr>
          <p:txBody>
            <a:bodyPr wrap="square" rtlCol="0">
              <a:spAutoFit/>
            </a:bodyPr>
            <a:lstStyle/>
            <a:p>
              <a:pPr algn="ctr"/>
              <a:r>
                <a:rPr lang="en-US" dirty="0">
                  <a:solidFill>
                    <a:schemeClr val="accent1">
                      <a:lumMod val="50000"/>
                    </a:schemeClr>
                  </a:solidFill>
                  <a:latin typeface="Cambria" panose="02040503050406030204" pitchFamily="18" charset="0"/>
                </a:rPr>
                <a:t>and, are, as, at, be, for, from…</a:t>
              </a:r>
            </a:p>
          </p:txBody>
        </p:sp>
      </p:grpSp>
    </p:spTree>
    <p:extLst>
      <p:ext uri="{BB962C8B-B14F-4D97-AF65-F5344CB8AC3E}">
        <p14:creationId xmlns:p14="http://schemas.microsoft.com/office/powerpoint/2010/main" val="12747474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charset="0"/>
                <a:ea typeface="Times New Roman" charset="0"/>
                <a:cs typeface="Times New Roman" charset="0"/>
              </a:rPr>
              <a:t>3. Normalization</a:t>
            </a:r>
          </a:p>
        </p:txBody>
      </p:sp>
      <p:sp>
        <p:nvSpPr>
          <p:cNvPr id="3" name="Content Placeholder 2"/>
          <p:cNvSpPr>
            <a:spLocks noGrp="1"/>
          </p:cNvSpPr>
          <p:nvPr>
            <p:ph idx="1"/>
          </p:nvPr>
        </p:nvSpPr>
        <p:spPr>
          <a:xfrm>
            <a:off x="838200" y="2069482"/>
            <a:ext cx="10515600" cy="3950317"/>
          </a:xfrm>
        </p:spPr>
        <p:txBody>
          <a:bodyPr/>
          <a:lstStyle/>
          <a:p>
            <a:pPr marL="0" indent="0">
              <a:buNone/>
            </a:pPr>
            <a:r>
              <a:rPr lang="en-US" dirty="0" smtClean="0">
                <a:latin typeface="Times New Roman" charset="0"/>
                <a:ea typeface="Times New Roman" charset="0"/>
                <a:cs typeface="Times New Roman" charset="0"/>
              </a:rPr>
              <a:t>Creating synonym dictionary so that match occurs despite the superficial differences.</a:t>
            </a:r>
          </a:p>
          <a:p>
            <a:pPr marL="0" indent="0">
              <a:buNone/>
            </a:pPr>
            <a:endParaRPr lang="en-US" dirty="0" smtClean="0">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p:txBody>
          <a:bodyPr/>
          <a:lstStyle/>
          <a:p>
            <a:fld id="{42789D89-7414-4C35-A83E-3FA0D6DE3B98}" type="slidenum">
              <a:rPr lang="en-US" smtClean="0">
                <a:solidFill>
                  <a:srgbClr val="000510"/>
                </a:solidFill>
              </a:rPr>
              <a:pPr/>
              <a:t>22</a:t>
            </a:fld>
            <a:endParaRPr lang="en-US" dirty="0">
              <a:solidFill>
                <a:srgbClr val="000510"/>
              </a:solidFill>
            </a:endParaRPr>
          </a:p>
        </p:txBody>
      </p:sp>
      <p:grpSp>
        <p:nvGrpSpPr>
          <p:cNvPr id="5" name="Group 4"/>
          <p:cNvGrpSpPr/>
          <p:nvPr/>
        </p:nvGrpSpPr>
        <p:grpSpPr>
          <a:xfrm>
            <a:off x="2941936" y="3071813"/>
            <a:ext cx="5544616" cy="576064"/>
            <a:chOff x="1403648" y="2492896"/>
            <a:chExt cx="5544616" cy="576064"/>
          </a:xfrm>
        </p:grpSpPr>
        <p:sp>
          <p:nvSpPr>
            <p:cNvPr id="6" name="Rounded Rectangle 5"/>
            <p:cNvSpPr/>
            <p:nvPr/>
          </p:nvSpPr>
          <p:spPr>
            <a:xfrm>
              <a:off x="1403648" y="2492896"/>
              <a:ext cx="5544616" cy="5760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latin typeface="Cambria" panose="02040503050406030204" pitchFamily="18" charset="0"/>
              </a:endParaRPr>
            </a:p>
          </p:txBody>
        </p:sp>
        <p:sp>
          <p:nvSpPr>
            <p:cNvPr id="7" name="TextBox 6"/>
            <p:cNvSpPr txBox="1"/>
            <p:nvPr/>
          </p:nvSpPr>
          <p:spPr>
            <a:xfrm>
              <a:off x="1475656" y="2586390"/>
              <a:ext cx="5328592" cy="369332"/>
            </a:xfrm>
            <a:prstGeom prst="rect">
              <a:avLst/>
            </a:prstGeom>
            <a:noFill/>
          </p:spPr>
          <p:txBody>
            <a:bodyPr wrap="square" rtlCol="0">
              <a:spAutoFit/>
            </a:bodyPr>
            <a:lstStyle/>
            <a:p>
              <a:pPr algn="ctr"/>
              <a:r>
                <a:rPr lang="en-US" dirty="0">
                  <a:solidFill>
                    <a:schemeClr val="accent1">
                      <a:lumMod val="50000"/>
                    </a:schemeClr>
                  </a:solidFill>
                  <a:latin typeface="Cambria" panose="02040503050406030204" pitchFamily="18" charset="0"/>
                </a:rPr>
                <a:t>USA = U.S.A. = America</a:t>
              </a:r>
            </a:p>
          </p:txBody>
        </p:sp>
      </p:grpSp>
    </p:spTree>
    <p:extLst>
      <p:ext uri="{BB962C8B-B14F-4D97-AF65-F5344CB8AC3E}">
        <p14:creationId xmlns:p14="http://schemas.microsoft.com/office/powerpoint/2010/main" val="13270675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charset="0"/>
                <a:ea typeface="Times New Roman" charset="0"/>
                <a:cs typeface="Times New Roman" charset="0"/>
              </a:rPr>
              <a:t>4. </a:t>
            </a:r>
            <a:r>
              <a:rPr lang="en-US" dirty="0" smtClean="0">
                <a:latin typeface="Times New Roman" charset="0"/>
                <a:ea typeface="Times New Roman" charset="0"/>
                <a:cs typeface="Times New Roman" charset="0"/>
              </a:rPr>
              <a:t>Stemming and Lemmatization: </a:t>
            </a:r>
            <a:r>
              <a:rPr lang="en-US" dirty="0" smtClean="0">
                <a:latin typeface="Times New Roman" charset="0"/>
                <a:ea typeface="Times New Roman" charset="0"/>
                <a:cs typeface="Times New Roman" charset="0"/>
              </a:rPr>
              <a:t>Aim</a:t>
            </a:r>
            <a:endParaRPr lang="en-US" dirty="0">
              <a:latin typeface="Times New Roman" charset="0"/>
              <a:ea typeface="Times New Roman" charset="0"/>
              <a:cs typeface="Times New Roman" charset="0"/>
            </a:endParaRPr>
          </a:p>
        </p:txBody>
      </p:sp>
      <p:sp>
        <p:nvSpPr>
          <p:cNvPr id="8" name="Content Placeholder 7"/>
          <p:cNvSpPr>
            <a:spLocks noGrp="1"/>
          </p:cNvSpPr>
          <p:nvPr>
            <p:ph idx="1"/>
          </p:nvPr>
        </p:nvSpPr>
        <p:spPr/>
        <p:txBody>
          <a:bodyPr/>
          <a:lstStyle/>
          <a:p>
            <a:pPr marL="0" indent="0">
              <a:buNone/>
            </a:pPr>
            <a:r>
              <a:rPr lang="en-US" dirty="0">
                <a:latin typeface="Times New Roman" charset="0"/>
                <a:ea typeface="Times New Roman" charset="0"/>
                <a:cs typeface="Times New Roman" charset="0"/>
              </a:rPr>
              <a:t>Reducing related forms of a word to a common base form.</a:t>
            </a:r>
          </a:p>
          <a:p>
            <a:pPr marL="0" indent="0">
              <a:buNone/>
            </a:pPr>
            <a:endParaRPr lang="en-US" dirty="0">
              <a:latin typeface="Times New Roman" charset="0"/>
              <a:ea typeface="Times New Roman" charset="0"/>
              <a:cs typeface="Times New Roman" charset="0"/>
            </a:endParaRPr>
          </a:p>
          <a:p>
            <a:pPr marL="0" indent="0">
              <a:buNone/>
            </a:pPr>
            <a:endParaRPr lang="en-US" dirty="0">
              <a:latin typeface="Times New Roman" charset="0"/>
              <a:ea typeface="Times New Roman" charset="0"/>
              <a:cs typeface="Times New Roman" charset="0"/>
            </a:endParaRPr>
          </a:p>
          <a:p>
            <a:endParaRPr lang="en-SG" dirty="0">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p:txBody>
          <a:bodyPr/>
          <a:lstStyle/>
          <a:p>
            <a:fld id="{42789D89-7414-4C35-A83E-3FA0D6DE3B98}" type="slidenum">
              <a:rPr lang="en-US" smtClean="0">
                <a:solidFill>
                  <a:srgbClr val="000510"/>
                </a:solidFill>
              </a:rPr>
              <a:pPr/>
              <a:t>23</a:t>
            </a:fld>
            <a:endParaRPr lang="en-US">
              <a:solidFill>
                <a:srgbClr val="000510"/>
              </a:solidFill>
            </a:endParaRPr>
          </a:p>
        </p:txBody>
      </p:sp>
      <p:sp>
        <p:nvSpPr>
          <p:cNvPr id="5" name="TextBox 4"/>
          <p:cNvSpPr txBox="1"/>
          <p:nvPr/>
        </p:nvSpPr>
        <p:spPr>
          <a:xfrm>
            <a:off x="12496800" y="2438400"/>
            <a:ext cx="184731" cy="369332"/>
          </a:xfrm>
          <a:prstGeom prst="rect">
            <a:avLst/>
          </a:prstGeom>
          <a:noFill/>
        </p:spPr>
        <p:txBody>
          <a:bodyPr wrap="none" rtlCol="0">
            <a:spAutoFit/>
          </a:bodyPr>
          <a:lstStyle/>
          <a:p>
            <a:endParaRPr lang="en-SG" dirty="0"/>
          </a:p>
        </p:txBody>
      </p:sp>
      <p:sp>
        <p:nvSpPr>
          <p:cNvPr id="6" name="TextBox 5"/>
          <p:cNvSpPr txBox="1"/>
          <p:nvPr/>
        </p:nvSpPr>
        <p:spPr>
          <a:xfrm>
            <a:off x="10896601" y="4419600"/>
            <a:ext cx="184731" cy="369332"/>
          </a:xfrm>
          <a:prstGeom prst="rect">
            <a:avLst/>
          </a:prstGeom>
          <a:noFill/>
        </p:spPr>
        <p:txBody>
          <a:bodyPr wrap="none" rtlCol="0">
            <a:spAutoFit/>
          </a:bodyPr>
          <a:lstStyle/>
          <a:p>
            <a:endParaRPr lang="en-SG" dirty="0"/>
          </a:p>
        </p:txBody>
      </p:sp>
    </p:spTree>
    <p:extLst>
      <p:ext uri="{BB962C8B-B14F-4D97-AF65-F5344CB8AC3E}">
        <p14:creationId xmlns:p14="http://schemas.microsoft.com/office/powerpoint/2010/main" val="3529071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charset="0"/>
                <a:ea typeface="Times New Roman" charset="0"/>
                <a:cs typeface="Times New Roman" charset="0"/>
              </a:rPr>
              <a:t>4. Stemming and </a:t>
            </a:r>
            <a:r>
              <a:rPr lang="en-US" dirty="0" smtClean="0">
                <a:latin typeface="Times New Roman" charset="0"/>
                <a:ea typeface="Times New Roman" charset="0"/>
                <a:cs typeface="Times New Roman" charset="0"/>
              </a:rPr>
              <a:t>Lemmatization: Two Approaches</a:t>
            </a:r>
            <a:endParaRPr lang="en-US" dirty="0">
              <a:latin typeface="Times New Roman" charset="0"/>
              <a:ea typeface="Times New Roman" charset="0"/>
              <a:cs typeface="Times New Roman" charset="0"/>
            </a:endParaRPr>
          </a:p>
        </p:txBody>
      </p:sp>
      <p:sp>
        <p:nvSpPr>
          <p:cNvPr id="3" name="Content Placeholder 2"/>
          <p:cNvSpPr>
            <a:spLocks noGrp="1"/>
          </p:cNvSpPr>
          <p:nvPr>
            <p:ph idx="1"/>
          </p:nvPr>
        </p:nvSpPr>
        <p:spPr>
          <a:xfrm>
            <a:off x="838200" y="1948280"/>
            <a:ext cx="10515600" cy="3950317"/>
          </a:xfrm>
        </p:spPr>
        <p:txBody>
          <a:bodyPr>
            <a:normAutofit/>
          </a:bodyPr>
          <a:lstStyle/>
          <a:p>
            <a:r>
              <a:rPr lang="en-US" dirty="0">
                <a:latin typeface="Times New Roman" charset="0"/>
                <a:ea typeface="Times New Roman" charset="0"/>
                <a:cs typeface="Times New Roman" charset="0"/>
              </a:rPr>
              <a:t>Stemming: chopping off the ends of words according to some rules to remove the derivational affixes.</a:t>
            </a:r>
          </a:p>
          <a:p>
            <a:endParaRPr lang="en-US" dirty="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a:p>
            <a:endParaRPr lang="zh-CN" altLang="en-US" dirty="0" smtClean="0">
              <a:latin typeface="Times New Roman" charset="0"/>
              <a:ea typeface="Times New Roman" charset="0"/>
              <a:cs typeface="Times New Roman" charset="0"/>
            </a:endParaRPr>
          </a:p>
          <a:p>
            <a:r>
              <a:rPr lang="en-US" dirty="0" smtClean="0">
                <a:latin typeface="Times New Roman" charset="0"/>
                <a:ea typeface="Times New Roman" charset="0"/>
                <a:cs typeface="Times New Roman" charset="0"/>
              </a:rPr>
              <a:t>Lemmatization</a:t>
            </a:r>
            <a:r>
              <a:rPr lang="en-US" dirty="0">
                <a:latin typeface="Times New Roman" charset="0"/>
                <a:ea typeface="Times New Roman" charset="0"/>
                <a:cs typeface="Times New Roman" charset="0"/>
              </a:rPr>
              <a:t>: using a dictionary to match a word with its base (lemma).</a:t>
            </a:r>
          </a:p>
          <a:p>
            <a:endParaRPr lang="en-US" b="1" dirty="0">
              <a:latin typeface="Times New Roman" charset="0"/>
              <a:ea typeface="Times New Roman" charset="0"/>
              <a:cs typeface="Times New Roman" charset="0"/>
            </a:endParaRPr>
          </a:p>
          <a:p>
            <a:endParaRPr lang="en-US" dirty="0" smtClean="0">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a:xfrm>
            <a:off x="8610600" y="6317471"/>
            <a:ext cx="2743200" cy="365125"/>
          </a:xfrm>
        </p:spPr>
        <p:txBody>
          <a:bodyPr/>
          <a:lstStyle/>
          <a:p>
            <a:fld id="{42789D89-7414-4C35-A83E-3FA0D6DE3B98}" type="slidenum">
              <a:rPr lang="en-US" smtClean="0">
                <a:solidFill>
                  <a:srgbClr val="000510"/>
                </a:solidFill>
              </a:rPr>
              <a:pPr/>
              <a:t>24</a:t>
            </a:fld>
            <a:endParaRPr lang="en-US" dirty="0">
              <a:solidFill>
                <a:srgbClr val="000510"/>
              </a:solidFill>
            </a:endParaRPr>
          </a:p>
        </p:txBody>
      </p:sp>
      <p:grpSp>
        <p:nvGrpSpPr>
          <p:cNvPr id="6" name="Group 5"/>
          <p:cNvGrpSpPr/>
          <p:nvPr/>
        </p:nvGrpSpPr>
        <p:grpSpPr>
          <a:xfrm>
            <a:off x="3065984" y="5412227"/>
            <a:ext cx="5544616" cy="576064"/>
            <a:chOff x="1403648" y="2492896"/>
            <a:chExt cx="5544616" cy="576064"/>
          </a:xfrm>
        </p:grpSpPr>
        <p:sp>
          <p:nvSpPr>
            <p:cNvPr id="7" name="Rounded Rectangle 6"/>
            <p:cNvSpPr/>
            <p:nvPr/>
          </p:nvSpPr>
          <p:spPr>
            <a:xfrm>
              <a:off x="1403648" y="2492896"/>
              <a:ext cx="5544616" cy="5760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latin typeface="Cambria" panose="02040503050406030204" pitchFamily="18" charset="0"/>
              </a:endParaRPr>
            </a:p>
          </p:txBody>
        </p:sp>
        <p:sp>
          <p:nvSpPr>
            <p:cNvPr id="8" name="TextBox 7"/>
            <p:cNvSpPr txBox="1"/>
            <p:nvPr/>
          </p:nvSpPr>
          <p:spPr>
            <a:xfrm>
              <a:off x="1475656" y="2586390"/>
              <a:ext cx="5328592" cy="369332"/>
            </a:xfrm>
            <a:prstGeom prst="rect">
              <a:avLst/>
            </a:prstGeom>
            <a:noFill/>
          </p:spPr>
          <p:txBody>
            <a:bodyPr wrap="square" rtlCol="0">
              <a:spAutoFit/>
            </a:bodyPr>
            <a:lstStyle/>
            <a:p>
              <a:pPr algn="ctr"/>
              <a:r>
                <a:rPr lang="en-US" dirty="0">
                  <a:solidFill>
                    <a:schemeClr val="accent1">
                      <a:lumMod val="50000"/>
                    </a:schemeClr>
                  </a:solidFill>
                  <a:latin typeface="Cambria" panose="02040503050406030204" pitchFamily="18" charset="0"/>
                </a:rPr>
                <a:t>does-&gt;be         women-&gt;woman         went-&gt;go</a:t>
              </a:r>
            </a:p>
          </p:txBody>
        </p:sp>
      </p:grpSp>
      <p:grpSp>
        <p:nvGrpSpPr>
          <p:cNvPr id="9" name="Group 8"/>
          <p:cNvGrpSpPr/>
          <p:nvPr/>
        </p:nvGrpSpPr>
        <p:grpSpPr>
          <a:xfrm>
            <a:off x="2886075" y="2800350"/>
            <a:ext cx="5550186" cy="1758269"/>
            <a:chOff x="1403648" y="3356992"/>
            <a:chExt cx="5544616" cy="1754326"/>
          </a:xfrm>
        </p:grpSpPr>
        <p:sp>
          <p:nvSpPr>
            <p:cNvPr id="10" name="Rounded Rectangle 9"/>
            <p:cNvSpPr/>
            <p:nvPr/>
          </p:nvSpPr>
          <p:spPr>
            <a:xfrm>
              <a:off x="1403648" y="3356996"/>
              <a:ext cx="5544616" cy="15699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latin typeface="Cambria" panose="02040503050406030204" pitchFamily="18" charset="0"/>
              </a:endParaRPr>
            </a:p>
          </p:txBody>
        </p:sp>
        <p:sp>
          <p:nvSpPr>
            <p:cNvPr id="11" name="TextBox 10"/>
            <p:cNvSpPr txBox="1"/>
            <p:nvPr/>
          </p:nvSpPr>
          <p:spPr>
            <a:xfrm>
              <a:off x="1763688" y="3356992"/>
              <a:ext cx="5040560" cy="1754326"/>
            </a:xfrm>
            <a:prstGeom prst="rect">
              <a:avLst/>
            </a:prstGeom>
            <a:noFill/>
          </p:spPr>
          <p:txBody>
            <a:bodyPr wrap="square" rtlCol="0">
              <a:spAutoFit/>
            </a:bodyPr>
            <a:lstStyle/>
            <a:p>
              <a:r>
                <a:rPr lang="en-US" dirty="0">
                  <a:solidFill>
                    <a:schemeClr val="accent1">
                      <a:lumMod val="50000"/>
                    </a:schemeClr>
                  </a:solidFill>
                  <a:latin typeface="Cambria" panose="02040503050406030204" pitchFamily="18" charset="0"/>
                </a:rPr>
                <a:t>Rule			Example</a:t>
              </a:r>
            </a:p>
            <a:p>
              <a:r>
                <a:rPr lang="en-US" dirty="0">
                  <a:solidFill>
                    <a:schemeClr val="accent1">
                      <a:lumMod val="50000"/>
                    </a:schemeClr>
                  </a:solidFill>
                  <a:latin typeface="Cambria" panose="02040503050406030204" pitchFamily="18" charset="0"/>
                </a:rPr>
                <a:t>SSES  </a:t>
              </a:r>
              <a:r>
                <a:rPr lang="en-US" dirty="0">
                  <a:solidFill>
                    <a:schemeClr val="accent1">
                      <a:lumMod val="50000"/>
                    </a:schemeClr>
                  </a:solidFill>
                  <a:latin typeface="Cambria" panose="02040503050406030204" pitchFamily="18" charset="0"/>
                  <a:sym typeface="Wingdings" panose="05000000000000000000" pitchFamily="2" charset="2"/>
                </a:rPr>
                <a:t></a:t>
              </a:r>
              <a:r>
                <a:rPr lang="en-US" dirty="0">
                  <a:solidFill>
                    <a:schemeClr val="accent1">
                      <a:lumMod val="50000"/>
                    </a:schemeClr>
                  </a:solidFill>
                  <a:latin typeface="Cambria" panose="02040503050406030204" pitchFamily="18" charset="0"/>
                </a:rPr>
                <a:t> SS		caresses   </a:t>
              </a:r>
              <a:r>
                <a:rPr lang="en-US" dirty="0">
                  <a:solidFill>
                    <a:schemeClr val="accent1">
                      <a:lumMod val="50000"/>
                    </a:schemeClr>
                  </a:solidFill>
                  <a:latin typeface="Cambria" panose="02040503050406030204" pitchFamily="18" charset="0"/>
                  <a:sym typeface="Wingdings" panose="05000000000000000000" pitchFamily="2" charset="2"/>
                </a:rPr>
                <a:t>  caress</a:t>
              </a:r>
              <a:endParaRPr lang="en-US" dirty="0">
                <a:solidFill>
                  <a:schemeClr val="accent1">
                    <a:lumMod val="50000"/>
                  </a:schemeClr>
                </a:solidFill>
                <a:latin typeface="Cambria" panose="02040503050406030204" pitchFamily="18" charset="0"/>
              </a:endParaRPr>
            </a:p>
            <a:p>
              <a:r>
                <a:rPr lang="en-US" dirty="0">
                  <a:solidFill>
                    <a:schemeClr val="accent1">
                      <a:lumMod val="50000"/>
                    </a:schemeClr>
                  </a:solidFill>
                  <a:latin typeface="Cambria" panose="02040503050406030204" pitchFamily="18" charset="0"/>
                </a:rPr>
                <a:t>IES     </a:t>
              </a:r>
              <a:r>
                <a:rPr lang="en-US" dirty="0">
                  <a:solidFill>
                    <a:schemeClr val="accent1">
                      <a:lumMod val="50000"/>
                    </a:schemeClr>
                  </a:solidFill>
                  <a:latin typeface="Cambria" panose="02040503050406030204" pitchFamily="18" charset="0"/>
                  <a:sym typeface="Wingdings" panose="05000000000000000000" pitchFamily="2" charset="2"/>
                </a:rPr>
                <a:t> I		ponies        </a:t>
              </a:r>
              <a:r>
                <a:rPr lang="en-US" dirty="0" err="1">
                  <a:solidFill>
                    <a:schemeClr val="accent1">
                      <a:lumMod val="50000"/>
                    </a:schemeClr>
                  </a:solidFill>
                  <a:latin typeface="Cambria" panose="02040503050406030204" pitchFamily="18" charset="0"/>
                  <a:sym typeface="Wingdings" panose="05000000000000000000" pitchFamily="2" charset="2"/>
                </a:rPr>
                <a:t>poni</a:t>
              </a:r>
              <a:endParaRPr lang="en-US" dirty="0">
                <a:solidFill>
                  <a:schemeClr val="accent1">
                    <a:lumMod val="50000"/>
                  </a:schemeClr>
                </a:solidFill>
                <a:latin typeface="Cambria" panose="02040503050406030204" pitchFamily="18" charset="0"/>
                <a:sym typeface="Wingdings" panose="05000000000000000000" pitchFamily="2" charset="2"/>
              </a:endParaRPr>
            </a:p>
            <a:p>
              <a:r>
                <a:rPr lang="en-US" dirty="0">
                  <a:solidFill>
                    <a:schemeClr val="accent1">
                      <a:lumMod val="50000"/>
                    </a:schemeClr>
                  </a:solidFill>
                  <a:latin typeface="Cambria" panose="02040503050406030204" pitchFamily="18" charset="0"/>
                  <a:sym typeface="Wingdings" panose="05000000000000000000" pitchFamily="2" charset="2"/>
                </a:rPr>
                <a:t>SS        SS		caress         caress</a:t>
              </a:r>
            </a:p>
            <a:p>
              <a:r>
                <a:rPr lang="en-US" dirty="0">
                  <a:solidFill>
                    <a:schemeClr val="accent1">
                      <a:lumMod val="50000"/>
                    </a:schemeClr>
                  </a:solidFill>
                  <a:latin typeface="Cambria" panose="02040503050406030204" pitchFamily="18" charset="0"/>
                  <a:sym typeface="Wingdings" panose="05000000000000000000" pitchFamily="2" charset="2"/>
                </a:rPr>
                <a:t>S         			cats             cat</a:t>
              </a:r>
              <a:endParaRPr lang="en-US" dirty="0">
                <a:solidFill>
                  <a:schemeClr val="accent1">
                    <a:lumMod val="50000"/>
                  </a:schemeClr>
                </a:solidFill>
                <a:latin typeface="Cambria" panose="02040503050406030204" pitchFamily="18" charset="0"/>
              </a:endParaRPr>
            </a:p>
            <a:p>
              <a:endParaRPr lang="en-US" dirty="0">
                <a:solidFill>
                  <a:schemeClr val="accent1">
                    <a:lumMod val="50000"/>
                  </a:schemeClr>
                </a:solidFill>
                <a:latin typeface="Cambria" panose="02040503050406030204" pitchFamily="18" charset="0"/>
              </a:endParaRPr>
            </a:p>
          </p:txBody>
        </p:sp>
      </p:grpSp>
    </p:spTree>
    <p:extLst>
      <p:ext uri="{BB962C8B-B14F-4D97-AF65-F5344CB8AC3E}">
        <p14:creationId xmlns:p14="http://schemas.microsoft.com/office/powerpoint/2010/main" val="1919411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charset="0"/>
                <a:ea typeface="Times New Roman" charset="0"/>
                <a:cs typeface="Times New Roman" charset="0"/>
              </a:rPr>
              <a:t>5. Words </a:t>
            </a:r>
            <a:r>
              <a:rPr lang="en-US" dirty="0" smtClean="0">
                <a:latin typeface="Times New Roman" charset="0"/>
                <a:ea typeface="Times New Roman" charset="0"/>
                <a:cs typeface="Times New Roman" charset="0"/>
              </a:rPr>
              <a:t>Tagging: Aim</a:t>
            </a:r>
            <a:endParaRPr lang="en-US" dirty="0">
              <a:latin typeface="Times New Roman" charset="0"/>
              <a:ea typeface="Times New Roman" charset="0"/>
              <a:cs typeface="Times New Roman" charset="0"/>
            </a:endParaRPr>
          </a:p>
        </p:txBody>
      </p:sp>
      <p:sp>
        <p:nvSpPr>
          <p:cNvPr id="3" name="Content Placeholder 2"/>
          <p:cNvSpPr>
            <a:spLocks noGrp="1"/>
          </p:cNvSpPr>
          <p:nvPr>
            <p:ph idx="1"/>
          </p:nvPr>
        </p:nvSpPr>
        <p:spPr/>
        <p:txBody>
          <a:bodyPr>
            <a:normAutofit/>
          </a:bodyPr>
          <a:lstStyle/>
          <a:p>
            <a:pPr marL="0" indent="0">
              <a:buNone/>
            </a:pPr>
            <a:r>
              <a:rPr lang="en-US" dirty="0">
                <a:latin typeface="Times New Roman" charset="0"/>
                <a:ea typeface="Times New Roman" charset="0"/>
                <a:cs typeface="Times New Roman" charset="0"/>
              </a:rPr>
              <a:t>Marking up a word, based on both its definition, as well as its context, often requiring context-specific dictionaries.</a:t>
            </a:r>
          </a:p>
          <a:p>
            <a:pPr marL="0" indent="0">
              <a:buNone/>
            </a:pPr>
            <a:endParaRPr lang="en-US" sz="2400" dirty="0">
              <a:latin typeface="Times New Roman" charset="0"/>
              <a:ea typeface="Times New Roman" charset="0"/>
              <a:cs typeface="Times New Roman" charset="0"/>
            </a:endParaRPr>
          </a:p>
          <a:p>
            <a:pPr marL="0" indent="0">
              <a:buNone/>
            </a:pPr>
            <a:r>
              <a:rPr lang="en-US" dirty="0">
                <a:latin typeface="Times New Roman" charset="0"/>
                <a:ea typeface="Times New Roman" charset="0"/>
                <a:cs typeface="Times New Roman" charset="0"/>
              </a:rPr>
              <a:t>         </a:t>
            </a:r>
          </a:p>
        </p:txBody>
      </p:sp>
      <p:sp>
        <p:nvSpPr>
          <p:cNvPr id="4" name="Slide Number Placeholder 3"/>
          <p:cNvSpPr>
            <a:spLocks noGrp="1"/>
          </p:cNvSpPr>
          <p:nvPr>
            <p:ph type="sldNum" sz="quarter" idx="12"/>
          </p:nvPr>
        </p:nvSpPr>
        <p:spPr/>
        <p:txBody>
          <a:bodyPr/>
          <a:lstStyle/>
          <a:p>
            <a:fld id="{42789D89-7414-4C35-A83E-3FA0D6DE3B98}" type="slidenum">
              <a:rPr lang="en-US" smtClean="0">
                <a:solidFill>
                  <a:srgbClr val="000510"/>
                </a:solidFill>
              </a:rPr>
              <a:pPr/>
              <a:t>25</a:t>
            </a:fld>
            <a:endParaRPr lang="en-US">
              <a:solidFill>
                <a:srgbClr val="000510"/>
              </a:solidFill>
            </a:endParaRPr>
          </a:p>
        </p:txBody>
      </p:sp>
    </p:spTree>
    <p:extLst>
      <p:ext uri="{BB962C8B-B14F-4D97-AF65-F5344CB8AC3E}">
        <p14:creationId xmlns:p14="http://schemas.microsoft.com/office/powerpoint/2010/main" val="10375066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charset="0"/>
                <a:ea typeface="Times New Roman" charset="0"/>
                <a:cs typeface="Times New Roman" charset="0"/>
              </a:rPr>
              <a:t>5. Words </a:t>
            </a:r>
            <a:r>
              <a:rPr lang="en-US" dirty="0" smtClean="0">
                <a:latin typeface="Times New Roman" charset="0"/>
                <a:ea typeface="Times New Roman" charset="0"/>
                <a:cs typeface="Times New Roman" charset="0"/>
              </a:rPr>
              <a:t>Tagging: Grammatical Tagging</a:t>
            </a:r>
            <a:endParaRPr lang="en-US" dirty="0">
              <a:latin typeface="Times New Roman" charset="0"/>
              <a:ea typeface="Times New Roman" charset="0"/>
              <a:cs typeface="Times New Roman" charset="0"/>
            </a:endParaRPr>
          </a:p>
        </p:txBody>
      </p:sp>
      <p:sp>
        <p:nvSpPr>
          <p:cNvPr id="3" name="Content Placeholder 2"/>
          <p:cNvSpPr>
            <a:spLocks noGrp="1"/>
          </p:cNvSpPr>
          <p:nvPr>
            <p:ph idx="1"/>
          </p:nvPr>
        </p:nvSpPr>
        <p:spPr/>
        <p:txBody>
          <a:bodyPr/>
          <a:lstStyle/>
          <a:p>
            <a:pPr marL="0" indent="0">
              <a:buNone/>
            </a:pPr>
            <a:r>
              <a:rPr lang="en-US" dirty="0" smtClean="0">
                <a:latin typeface="Times New Roman" charset="0"/>
                <a:ea typeface="Times New Roman" charset="0"/>
                <a:cs typeface="Times New Roman" charset="0"/>
              </a:rPr>
              <a:t>Known </a:t>
            </a:r>
            <a:r>
              <a:rPr lang="en-US" dirty="0">
                <a:latin typeface="Times New Roman" charset="0"/>
                <a:ea typeface="Times New Roman" charset="0"/>
                <a:cs typeface="Times New Roman" charset="0"/>
              </a:rPr>
              <a:t>as </a:t>
            </a:r>
            <a:r>
              <a:rPr lang="en-US" dirty="0">
                <a:latin typeface="Times New Roman" charset="0"/>
                <a:ea typeface="Times New Roman" charset="0"/>
                <a:cs typeface="Times New Roman" charset="0"/>
                <a:hlinkClick r:id="rId3"/>
              </a:rPr>
              <a:t>part-of-speech tagging</a:t>
            </a:r>
            <a:r>
              <a:rPr lang="en-US" dirty="0">
                <a:latin typeface="Times New Roman" charset="0"/>
                <a:ea typeface="Times New Roman" charset="0"/>
                <a:cs typeface="Times New Roman" charset="0"/>
              </a:rPr>
              <a:t> (POST</a:t>
            </a:r>
            <a:r>
              <a:rPr lang="en-US" dirty="0" smtClean="0">
                <a:latin typeface="Times New Roman" charset="0"/>
                <a:ea typeface="Times New Roman" charset="0"/>
                <a:cs typeface="Times New Roman" charset="0"/>
              </a:rPr>
              <a:t>).</a:t>
            </a:r>
          </a:p>
          <a:p>
            <a:endParaRPr lang="en-US" dirty="0" smtClean="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p:txBody>
          <a:bodyPr/>
          <a:lstStyle/>
          <a:p>
            <a:fld id="{42789D89-7414-4C35-A83E-3FA0D6DE3B98}" type="slidenum">
              <a:rPr lang="en-US" smtClean="0">
                <a:solidFill>
                  <a:srgbClr val="000510"/>
                </a:solidFill>
              </a:rPr>
              <a:pPr/>
              <a:t>26</a:t>
            </a:fld>
            <a:endParaRPr lang="en-US" dirty="0">
              <a:solidFill>
                <a:srgbClr val="000510"/>
              </a:solidFill>
            </a:endParaRPr>
          </a:p>
        </p:txBody>
      </p:sp>
      <p:grpSp>
        <p:nvGrpSpPr>
          <p:cNvPr id="5" name="Group 4"/>
          <p:cNvGrpSpPr/>
          <p:nvPr/>
        </p:nvGrpSpPr>
        <p:grpSpPr>
          <a:xfrm>
            <a:off x="2699049" y="3062290"/>
            <a:ext cx="5544616" cy="2534217"/>
            <a:chOff x="1403648" y="692700"/>
            <a:chExt cx="5544616" cy="2534217"/>
          </a:xfrm>
        </p:grpSpPr>
        <p:sp>
          <p:nvSpPr>
            <p:cNvPr id="6" name="Rounded Rectangle 5"/>
            <p:cNvSpPr/>
            <p:nvPr/>
          </p:nvSpPr>
          <p:spPr>
            <a:xfrm>
              <a:off x="1403648" y="692700"/>
              <a:ext cx="5544616" cy="24482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latin typeface="Cambria" panose="02040503050406030204" pitchFamily="18" charset="0"/>
              </a:endParaRPr>
            </a:p>
          </p:txBody>
        </p:sp>
        <p:sp>
          <p:nvSpPr>
            <p:cNvPr id="7" name="TextBox 6"/>
            <p:cNvSpPr txBox="1"/>
            <p:nvPr/>
          </p:nvSpPr>
          <p:spPr>
            <a:xfrm>
              <a:off x="1763688" y="764704"/>
              <a:ext cx="5040560" cy="2462213"/>
            </a:xfrm>
            <a:prstGeom prst="rect">
              <a:avLst/>
            </a:prstGeom>
            <a:noFill/>
          </p:spPr>
          <p:txBody>
            <a:bodyPr wrap="square" rtlCol="0">
              <a:spAutoFit/>
            </a:bodyPr>
            <a:lstStyle/>
            <a:p>
              <a:r>
                <a:rPr lang="en-US" sz="2000" b="1" u="sng" dirty="0">
                  <a:solidFill>
                    <a:schemeClr val="accent1">
                      <a:lumMod val="50000"/>
                    </a:schemeClr>
                  </a:solidFill>
                  <a:latin typeface="Cambria" panose="02040503050406030204" pitchFamily="18" charset="0"/>
                </a:rPr>
                <a:t>Word</a:t>
              </a:r>
              <a:r>
                <a:rPr lang="en-US" sz="2000" b="1" dirty="0">
                  <a:solidFill>
                    <a:schemeClr val="accent1">
                      <a:lumMod val="50000"/>
                    </a:schemeClr>
                  </a:solidFill>
                  <a:latin typeface="Cambria" panose="02040503050406030204" pitchFamily="18" charset="0"/>
                </a:rPr>
                <a:t>			</a:t>
              </a:r>
              <a:r>
                <a:rPr lang="en-US" sz="2000" b="1" u="sng" dirty="0">
                  <a:solidFill>
                    <a:schemeClr val="accent1">
                      <a:lumMod val="50000"/>
                    </a:schemeClr>
                  </a:solidFill>
                  <a:latin typeface="Cambria" panose="02040503050406030204" pitchFamily="18" charset="0"/>
                </a:rPr>
                <a:t>Tag</a:t>
              </a:r>
            </a:p>
            <a:p>
              <a:endParaRPr lang="en-US" sz="800" dirty="0">
                <a:solidFill>
                  <a:schemeClr val="accent1">
                    <a:lumMod val="50000"/>
                  </a:schemeClr>
                </a:solidFill>
                <a:latin typeface="Cambria" panose="02040503050406030204" pitchFamily="18" charset="0"/>
              </a:endParaRPr>
            </a:p>
            <a:p>
              <a:r>
                <a:rPr lang="en-US" dirty="0">
                  <a:solidFill>
                    <a:schemeClr val="accent1">
                      <a:lumMod val="50000"/>
                    </a:schemeClr>
                  </a:solidFill>
                  <a:latin typeface="Cambria" panose="02040503050406030204" pitchFamily="18" charset="0"/>
                </a:rPr>
                <a:t>heat			verb (noun)	</a:t>
              </a:r>
            </a:p>
            <a:p>
              <a:r>
                <a:rPr lang="en-US" dirty="0">
                  <a:solidFill>
                    <a:schemeClr val="accent1">
                      <a:lumMod val="50000"/>
                    </a:schemeClr>
                  </a:solidFill>
                  <a:latin typeface="Cambria" panose="02040503050406030204" pitchFamily="18" charset="0"/>
                  <a:sym typeface="Wingdings" panose="05000000000000000000" pitchFamily="2" charset="2"/>
                </a:rPr>
                <a:t>water			noun (verb)</a:t>
              </a:r>
            </a:p>
            <a:p>
              <a:r>
                <a:rPr lang="en-US" dirty="0">
                  <a:solidFill>
                    <a:schemeClr val="accent1">
                      <a:lumMod val="50000"/>
                    </a:schemeClr>
                  </a:solidFill>
                  <a:latin typeface="Cambria" panose="02040503050406030204" pitchFamily="18" charset="0"/>
                  <a:sym typeface="Wingdings" panose="05000000000000000000" pitchFamily="2" charset="2"/>
                </a:rPr>
                <a:t>In			prep (noun, </a:t>
              </a:r>
              <a:r>
                <a:rPr lang="en-US" dirty="0" err="1">
                  <a:solidFill>
                    <a:schemeClr val="accent1">
                      <a:lumMod val="50000"/>
                    </a:schemeClr>
                  </a:solidFill>
                  <a:latin typeface="Cambria" panose="02040503050406030204" pitchFamily="18" charset="0"/>
                  <a:sym typeface="Wingdings" panose="05000000000000000000" pitchFamily="2" charset="2"/>
                </a:rPr>
                <a:t>adv</a:t>
              </a:r>
              <a:r>
                <a:rPr lang="en-US" dirty="0">
                  <a:solidFill>
                    <a:schemeClr val="accent1">
                      <a:lumMod val="50000"/>
                    </a:schemeClr>
                  </a:solidFill>
                  <a:latin typeface="Cambria" panose="02040503050406030204" pitchFamily="18" charset="0"/>
                  <a:sym typeface="Wingdings" panose="05000000000000000000" pitchFamily="2" charset="2"/>
                </a:rPr>
                <a:t>)	</a:t>
              </a:r>
            </a:p>
            <a:p>
              <a:r>
                <a:rPr lang="en-US" dirty="0">
                  <a:solidFill>
                    <a:schemeClr val="accent1">
                      <a:lumMod val="50000"/>
                    </a:schemeClr>
                  </a:solidFill>
                  <a:latin typeface="Cambria" panose="02040503050406030204" pitchFamily="18" charset="0"/>
                  <a:sym typeface="Wingdings" panose="05000000000000000000" pitchFamily="2" charset="2"/>
                </a:rPr>
                <a:t>a			</a:t>
              </a:r>
              <a:r>
                <a:rPr lang="en-US" dirty="0" err="1">
                  <a:solidFill>
                    <a:schemeClr val="accent1">
                      <a:lumMod val="50000"/>
                    </a:schemeClr>
                  </a:solidFill>
                  <a:latin typeface="Cambria" panose="02040503050406030204" pitchFamily="18" charset="0"/>
                  <a:sym typeface="Wingdings" panose="05000000000000000000" pitchFamily="2" charset="2"/>
                </a:rPr>
                <a:t>det</a:t>
              </a:r>
              <a:r>
                <a:rPr lang="en-US" dirty="0">
                  <a:solidFill>
                    <a:schemeClr val="accent1">
                      <a:lumMod val="50000"/>
                    </a:schemeClr>
                  </a:solidFill>
                  <a:latin typeface="Cambria" panose="02040503050406030204" pitchFamily="18" charset="0"/>
                  <a:sym typeface="Wingdings" panose="05000000000000000000" pitchFamily="2" charset="2"/>
                </a:rPr>
                <a:t> (noun)	</a:t>
              </a:r>
            </a:p>
            <a:p>
              <a:r>
                <a:rPr lang="en-US" dirty="0">
                  <a:solidFill>
                    <a:schemeClr val="accent1">
                      <a:lumMod val="50000"/>
                    </a:schemeClr>
                  </a:solidFill>
                  <a:latin typeface="Cambria" panose="02040503050406030204" pitchFamily="18" charset="0"/>
                  <a:sym typeface="Wingdings" panose="05000000000000000000" pitchFamily="2" charset="2"/>
                </a:rPr>
                <a:t>large			</a:t>
              </a:r>
              <a:r>
                <a:rPr lang="en-US" dirty="0" err="1">
                  <a:solidFill>
                    <a:schemeClr val="accent1">
                      <a:lumMod val="50000"/>
                    </a:schemeClr>
                  </a:solidFill>
                  <a:latin typeface="Cambria" panose="02040503050406030204" pitchFamily="18" charset="0"/>
                  <a:sym typeface="Wingdings" panose="05000000000000000000" pitchFamily="2" charset="2"/>
                </a:rPr>
                <a:t>adj</a:t>
              </a:r>
              <a:r>
                <a:rPr lang="en-US" dirty="0">
                  <a:solidFill>
                    <a:schemeClr val="accent1">
                      <a:lumMod val="50000"/>
                    </a:schemeClr>
                  </a:solidFill>
                  <a:latin typeface="Cambria" panose="02040503050406030204" pitchFamily="18" charset="0"/>
                  <a:sym typeface="Wingdings" panose="05000000000000000000" pitchFamily="2" charset="2"/>
                </a:rPr>
                <a:t> (noun)</a:t>
              </a:r>
            </a:p>
            <a:p>
              <a:r>
                <a:rPr lang="en-US" dirty="0">
                  <a:solidFill>
                    <a:schemeClr val="accent1">
                      <a:lumMod val="50000"/>
                    </a:schemeClr>
                  </a:solidFill>
                  <a:latin typeface="Cambria" panose="02040503050406030204" pitchFamily="18" charset="0"/>
                </a:rPr>
                <a:t>vessel			noun</a:t>
              </a:r>
            </a:p>
            <a:p>
              <a:endParaRPr lang="en-US" dirty="0">
                <a:solidFill>
                  <a:schemeClr val="accent1">
                    <a:lumMod val="50000"/>
                  </a:schemeClr>
                </a:solidFill>
                <a:latin typeface="Cambria" panose="02040503050406030204" pitchFamily="18" charset="0"/>
              </a:endParaRPr>
            </a:p>
          </p:txBody>
        </p:sp>
      </p:grpSp>
    </p:spTree>
    <p:extLst>
      <p:ext uri="{BB962C8B-B14F-4D97-AF65-F5344CB8AC3E}">
        <p14:creationId xmlns:p14="http://schemas.microsoft.com/office/powerpoint/2010/main" val="7471884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286603"/>
            <a:ext cx="10920549" cy="1450757"/>
          </a:xfrm>
        </p:spPr>
        <p:txBody>
          <a:bodyPr>
            <a:normAutofit/>
          </a:bodyPr>
          <a:lstStyle/>
          <a:p>
            <a:r>
              <a:rPr lang="en-US" dirty="0">
                <a:latin typeface="Times New Roman" charset="0"/>
                <a:ea typeface="Times New Roman" charset="0"/>
                <a:cs typeface="Times New Roman" charset="0"/>
              </a:rPr>
              <a:t>5. Words Tagging: Named </a:t>
            </a:r>
            <a:r>
              <a:rPr lang="en-US" dirty="0" smtClean="0">
                <a:latin typeface="Times New Roman" charset="0"/>
                <a:ea typeface="Times New Roman" charset="0"/>
                <a:cs typeface="Times New Roman" charset="0"/>
              </a:rPr>
              <a:t>Entity Tagging</a:t>
            </a:r>
            <a:endParaRPr lang="en-US" dirty="0">
              <a:latin typeface="Times New Roman" charset="0"/>
              <a:ea typeface="Times New Roman" charset="0"/>
              <a:cs typeface="Times New Roman" charset="0"/>
            </a:endParaRPr>
          </a:p>
        </p:txBody>
      </p:sp>
      <p:sp>
        <p:nvSpPr>
          <p:cNvPr id="3" name="Content Placeholder 2"/>
          <p:cNvSpPr>
            <a:spLocks noGrp="1"/>
          </p:cNvSpPr>
          <p:nvPr>
            <p:ph idx="1"/>
          </p:nvPr>
        </p:nvSpPr>
        <p:spPr/>
        <p:txBody>
          <a:bodyPr/>
          <a:lstStyle/>
          <a:p>
            <a:endParaRPr lang="en-US" dirty="0" smtClean="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p:txBody>
          <a:bodyPr/>
          <a:lstStyle/>
          <a:p>
            <a:fld id="{42789D89-7414-4C35-A83E-3FA0D6DE3B98}" type="slidenum">
              <a:rPr lang="en-US" smtClean="0">
                <a:solidFill>
                  <a:srgbClr val="000510"/>
                </a:solidFill>
              </a:rPr>
              <a:pPr/>
              <a:t>27</a:t>
            </a:fld>
            <a:endParaRPr lang="en-US" dirty="0">
              <a:solidFill>
                <a:srgbClr val="000510"/>
              </a:solidFill>
            </a:endParaRPr>
          </a:p>
        </p:txBody>
      </p:sp>
      <p:sp>
        <p:nvSpPr>
          <p:cNvPr id="6" name="Rounded Rectangle 5"/>
          <p:cNvSpPr/>
          <p:nvPr/>
        </p:nvSpPr>
        <p:spPr>
          <a:xfrm>
            <a:off x="2927649" y="1981200"/>
            <a:ext cx="5544616" cy="1828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latin typeface="Cambria" panose="02040503050406030204" pitchFamily="18" charset="0"/>
            </a:endParaRPr>
          </a:p>
        </p:txBody>
      </p:sp>
      <p:sp>
        <p:nvSpPr>
          <p:cNvPr id="7" name="TextBox 6"/>
          <p:cNvSpPr txBox="1"/>
          <p:nvPr/>
        </p:nvSpPr>
        <p:spPr>
          <a:xfrm>
            <a:off x="3287688" y="2041711"/>
            <a:ext cx="5040560" cy="1908215"/>
          </a:xfrm>
          <a:prstGeom prst="rect">
            <a:avLst/>
          </a:prstGeom>
          <a:noFill/>
        </p:spPr>
        <p:txBody>
          <a:bodyPr wrap="square" rtlCol="0">
            <a:spAutoFit/>
          </a:bodyPr>
          <a:lstStyle/>
          <a:p>
            <a:r>
              <a:rPr lang="en-US" sz="2000" b="1" u="sng" dirty="0">
                <a:solidFill>
                  <a:schemeClr val="accent1">
                    <a:lumMod val="50000"/>
                  </a:schemeClr>
                </a:solidFill>
                <a:latin typeface="Cambria" panose="02040503050406030204" pitchFamily="18" charset="0"/>
              </a:rPr>
              <a:t>Word</a:t>
            </a:r>
            <a:r>
              <a:rPr lang="en-US" sz="2000" b="1" dirty="0">
                <a:solidFill>
                  <a:schemeClr val="accent1">
                    <a:lumMod val="50000"/>
                  </a:schemeClr>
                </a:solidFill>
                <a:latin typeface="Cambria" panose="02040503050406030204" pitchFamily="18" charset="0"/>
              </a:rPr>
              <a:t>			</a:t>
            </a:r>
            <a:r>
              <a:rPr lang="en-US" sz="2000" b="1" u="sng" dirty="0">
                <a:solidFill>
                  <a:schemeClr val="accent1">
                    <a:lumMod val="50000"/>
                  </a:schemeClr>
                </a:solidFill>
                <a:latin typeface="Cambria" panose="02040503050406030204" pitchFamily="18" charset="0"/>
              </a:rPr>
              <a:t>Tag</a:t>
            </a:r>
          </a:p>
          <a:p>
            <a:endParaRPr lang="en-US" sz="800" dirty="0">
              <a:solidFill>
                <a:schemeClr val="accent1">
                  <a:lumMod val="50000"/>
                </a:schemeClr>
              </a:solidFill>
              <a:latin typeface="Cambria" panose="02040503050406030204" pitchFamily="18" charset="0"/>
            </a:endParaRPr>
          </a:p>
          <a:p>
            <a:r>
              <a:rPr lang="en-US" dirty="0">
                <a:solidFill>
                  <a:schemeClr val="accent1">
                    <a:lumMod val="50000"/>
                  </a:schemeClr>
                </a:solidFill>
                <a:latin typeface="Cambria" panose="02040503050406030204" pitchFamily="18" charset="0"/>
              </a:rPr>
              <a:t>2010			date	</a:t>
            </a:r>
          </a:p>
          <a:p>
            <a:r>
              <a:rPr lang="en-US" dirty="0">
                <a:solidFill>
                  <a:schemeClr val="accent1">
                    <a:lumMod val="50000"/>
                  </a:schemeClr>
                </a:solidFill>
                <a:latin typeface="Cambria" panose="02040503050406030204" pitchFamily="18" charset="0"/>
                <a:sym typeface="Wingdings" panose="05000000000000000000" pitchFamily="2" charset="2"/>
              </a:rPr>
              <a:t>Obama			person</a:t>
            </a:r>
          </a:p>
          <a:p>
            <a:r>
              <a:rPr lang="en-US" dirty="0">
                <a:solidFill>
                  <a:schemeClr val="accent1">
                    <a:lumMod val="50000"/>
                  </a:schemeClr>
                </a:solidFill>
                <a:latin typeface="Cambria" panose="02040503050406030204" pitchFamily="18" charset="0"/>
                <a:sym typeface="Wingdings" panose="05000000000000000000" pitchFamily="2" charset="2"/>
              </a:rPr>
              <a:t>Seattle			location	</a:t>
            </a:r>
          </a:p>
          <a:p>
            <a:r>
              <a:rPr lang="en-US" dirty="0">
                <a:solidFill>
                  <a:schemeClr val="accent1">
                    <a:lumMod val="50000"/>
                  </a:schemeClr>
                </a:solidFill>
                <a:latin typeface="Cambria" panose="02040503050406030204" pitchFamily="18" charset="0"/>
                <a:sym typeface="Wingdings" panose="05000000000000000000" pitchFamily="2" charset="2"/>
              </a:rPr>
              <a:t>WTO			organization	</a:t>
            </a:r>
          </a:p>
          <a:p>
            <a:endParaRPr lang="en-US" dirty="0">
              <a:solidFill>
                <a:schemeClr val="accent1">
                  <a:lumMod val="50000"/>
                </a:schemeClr>
              </a:solidFill>
              <a:latin typeface="Cambria" panose="02040503050406030204" pitchFamily="18" charset="0"/>
            </a:endParaRPr>
          </a:p>
        </p:txBody>
      </p:sp>
    </p:spTree>
    <p:extLst>
      <p:ext uri="{BB962C8B-B14F-4D97-AF65-F5344CB8AC3E}">
        <p14:creationId xmlns:p14="http://schemas.microsoft.com/office/powerpoint/2010/main" val="20646967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charset="0"/>
                <a:ea typeface="Times New Roman" charset="0"/>
                <a:cs typeface="Times New Roman" charset="0"/>
              </a:rPr>
              <a:t>Exercise</a:t>
            </a:r>
            <a:r>
              <a:rPr lang="en-US" dirty="0" smtClean="0">
                <a:latin typeface="Times New Roman" charset="0"/>
                <a:ea typeface="Times New Roman" charset="0"/>
                <a:cs typeface="Times New Roman" charset="0"/>
              </a:rPr>
              <a:t>: </a:t>
            </a:r>
            <a:r>
              <a:rPr lang="en-US" dirty="0" smtClean="0">
                <a:latin typeface="Times New Roman" charset="0"/>
                <a:ea typeface="Times New Roman" charset="0"/>
                <a:cs typeface="Times New Roman" charset="0"/>
              </a:rPr>
              <a:t>Your First Word Extraction Task</a:t>
            </a:r>
            <a:endParaRPr lang="en-US" dirty="0">
              <a:latin typeface="Times New Roman" charset="0"/>
              <a:ea typeface="Times New Roman" charset="0"/>
              <a:cs typeface="Times New Roman" charset="0"/>
            </a:endParaRP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4BB39351-E61D-4A88-A429-A3D7D7871A0F}" type="slidenum">
              <a:rPr lang="en-US" smtClean="0"/>
              <a:pPr>
                <a:defRPr/>
              </a:pPr>
              <a:t>28</a:t>
            </a:fld>
            <a:endParaRPr lang="en-US"/>
          </a:p>
        </p:txBody>
      </p:sp>
      <p:sp>
        <p:nvSpPr>
          <p:cNvPr id="5" name="TextBox 4"/>
          <p:cNvSpPr txBox="1"/>
          <p:nvPr/>
        </p:nvSpPr>
        <p:spPr>
          <a:xfrm>
            <a:off x="1647825" y="1948280"/>
            <a:ext cx="9067800" cy="1323439"/>
          </a:xfrm>
          <a:prstGeom prst="rect">
            <a:avLst/>
          </a:prstGeom>
          <a:solidFill>
            <a:schemeClr val="accent1"/>
          </a:solidFill>
        </p:spPr>
        <p:txBody>
          <a:bodyPr wrap="square" rtlCol="0">
            <a:spAutoFit/>
          </a:bodyPr>
          <a:lstStyle/>
          <a:p>
            <a:r>
              <a:rPr lang="en-US" sz="2000" dirty="0">
                <a:solidFill>
                  <a:schemeClr val="bg1"/>
                </a:solidFill>
              </a:rPr>
              <a:t>         tm provides a comprehensive text mining framework for R. The Journal of Statistical Software article Text Mining Infrastructure in R gives a detailed overview and presents techniques for count-based analysis methods, text clustering, text classification and string kernels. </a:t>
            </a:r>
          </a:p>
        </p:txBody>
      </p:sp>
      <p:sp>
        <p:nvSpPr>
          <p:cNvPr id="23" name="TextBox 22"/>
          <p:cNvSpPr txBox="1"/>
          <p:nvPr/>
        </p:nvSpPr>
        <p:spPr>
          <a:xfrm>
            <a:off x="1647825" y="4332566"/>
            <a:ext cx="9067800" cy="1015663"/>
          </a:xfrm>
          <a:prstGeom prst="rect">
            <a:avLst/>
          </a:prstGeom>
          <a:solidFill>
            <a:schemeClr val="accent1"/>
          </a:solidFill>
        </p:spPr>
        <p:txBody>
          <a:bodyPr wrap="square" rtlCol="0">
            <a:spAutoFit/>
          </a:bodyPr>
          <a:lstStyle/>
          <a:p>
            <a:r>
              <a:rPr lang="en-US" sz="2000" dirty="0">
                <a:solidFill>
                  <a:schemeClr val="bg1"/>
                </a:solidFill>
              </a:rPr>
              <a:t>tm | </a:t>
            </a:r>
            <a:r>
              <a:rPr lang="en-US" sz="2000" dirty="0" err="1">
                <a:solidFill>
                  <a:schemeClr val="bg1"/>
                </a:solidFill>
              </a:rPr>
              <a:t>provid</a:t>
            </a:r>
            <a:r>
              <a:rPr lang="en-US" sz="2000" dirty="0">
                <a:solidFill>
                  <a:schemeClr val="bg1"/>
                </a:solidFill>
              </a:rPr>
              <a:t> | </a:t>
            </a:r>
            <a:r>
              <a:rPr lang="en-US" sz="2000" dirty="0" err="1">
                <a:solidFill>
                  <a:schemeClr val="bg1"/>
                </a:solidFill>
              </a:rPr>
              <a:t>comprehens</a:t>
            </a:r>
            <a:r>
              <a:rPr lang="en-US" sz="2000" dirty="0">
                <a:solidFill>
                  <a:schemeClr val="bg1"/>
                </a:solidFill>
              </a:rPr>
              <a:t> | text | mine | framework | r | journal | statist | </a:t>
            </a:r>
            <a:r>
              <a:rPr lang="en-US" sz="2000" dirty="0" err="1">
                <a:solidFill>
                  <a:schemeClr val="bg1"/>
                </a:solidFill>
              </a:rPr>
              <a:t>softwar</a:t>
            </a:r>
            <a:r>
              <a:rPr lang="en-US" sz="2000" dirty="0">
                <a:solidFill>
                  <a:schemeClr val="bg1"/>
                </a:solidFill>
              </a:rPr>
              <a:t> | </a:t>
            </a:r>
            <a:r>
              <a:rPr lang="en-US" sz="2000" dirty="0" err="1">
                <a:solidFill>
                  <a:schemeClr val="bg1"/>
                </a:solidFill>
              </a:rPr>
              <a:t>articl</a:t>
            </a:r>
            <a:r>
              <a:rPr lang="en-US" sz="2000" dirty="0">
                <a:solidFill>
                  <a:schemeClr val="bg1"/>
                </a:solidFill>
              </a:rPr>
              <a:t> | text | mine | </a:t>
            </a:r>
            <a:r>
              <a:rPr lang="en-US" sz="2000" dirty="0" err="1">
                <a:solidFill>
                  <a:schemeClr val="bg1"/>
                </a:solidFill>
              </a:rPr>
              <a:t>infrastructur</a:t>
            </a:r>
            <a:r>
              <a:rPr lang="en-US" sz="2000" dirty="0">
                <a:solidFill>
                  <a:schemeClr val="bg1"/>
                </a:solidFill>
              </a:rPr>
              <a:t> | r | give | detail | overview | present | </a:t>
            </a:r>
            <a:r>
              <a:rPr lang="en-US" sz="2000" dirty="0" err="1">
                <a:solidFill>
                  <a:schemeClr val="bg1"/>
                </a:solidFill>
              </a:rPr>
              <a:t>techniqu</a:t>
            </a:r>
            <a:r>
              <a:rPr lang="en-US" sz="2000" dirty="0">
                <a:solidFill>
                  <a:schemeClr val="bg1"/>
                </a:solidFill>
              </a:rPr>
              <a:t> | </a:t>
            </a:r>
            <a:r>
              <a:rPr lang="en-US" sz="2000" dirty="0" err="1">
                <a:solidFill>
                  <a:schemeClr val="bg1"/>
                </a:solidFill>
              </a:rPr>
              <a:t>countbas</a:t>
            </a:r>
            <a:r>
              <a:rPr lang="en-US" sz="2000" dirty="0">
                <a:solidFill>
                  <a:schemeClr val="bg1"/>
                </a:solidFill>
              </a:rPr>
              <a:t> | </a:t>
            </a:r>
            <a:r>
              <a:rPr lang="en-US" sz="2000" dirty="0" err="1">
                <a:solidFill>
                  <a:schemeClr val="bg1"/>
                </a:solidFill>
              </a:rPr>
              <a:t>analysi</a:t>
            </a:r>
            <a:r>
              <a:rPr lang="en-US" sz="2000" dirty="0">
                <a:solidFill>
                  <a:schemeClr val="bg1"/>
                </a:solidFill>
              </a:rPr>
              <a:t> | method | text | cluster | text | </a:t>
            </a:r>
            <a:r>
              <a:rPr lang="en-US" sz="2000" dirty="0" err="1">
                <a:solidFill>
                  <a:schemeClr val="bg1"/>
                </a:solidFill>
              </a:rPr>
              <a:t>classif</a:t>
            </a:r>
            <a:r>
              <a:rPr lang="en-US" sz="2000" dirty="0">
                <a:solidFill>
                  <a:schemeClr val="bg1"/>
                </a:solidFill>
              </a:rPr>
              <a:t> | string | kernel</a:t>
            </a:r>
          </a:p>
        </p:txBody>
      </p:sp>
      <p:sp>
        <p:nvSpPr>
          <p:cNvPr id="24" name="Down Arrow 23"/>
          <p:cNvSpPr/>
          <p:nvPr/>
        </p:nvSpPr>
        <p:spPr>
          <a:xfrm>
            <a:off x="5838825" y="3494365"/>
            <a:ext cx="533400" cy="60960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5700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97279" y="758952"/>
            <a:ext cx="10806249" cy="3566160"/>
          </a:xfrm>
        </p:spPr>
        <p:txBody>
          <a:bodyPr>
            <a:normAutofit/>
          </a:bodyPr>
          <a:lstStyle/>
          <a:p>
            <a:r>
              <a:rPr kumimoji="1" lang="en-US" altLang="zh-CN" sz="7200" dirty="0" smtClean="0"/>
              <a:t>Getting</a:t>
            </a:r>
            <a:r>
              <a:rPr kumimoji="1" lang="zh-CN" altLang="en-US" sz="7200" dirty="0" smtClean="0"/>
              <a:t> </a:t>
            </a:r>
            <a:r>
              <a:rPr kumimoji="1" lang="en-US" altLang="zh-CN" sz="7200" dirty="0" smtClean="0"/>
              <a:t>Started</a:t>
            </a:r>
            <a:r>
              <a:rPr kumimoji="1" lang="zh-CN" altLang="en-US" sz="7200" dirty="0" smtClean="0"/>
              <a:t> </a:t>
            </a:r>
            <a:r>
              <a:rPr kumimoji="1" lang="en-US" altLang="zh-CN" sz="7200" dirty="0" smtClean="0"/>
              <a:t>with</a:t>
            </a:r>
            <a:r>
              <a:rPr kumimoji="1" lang="zh-CN" altLang="en-US" sz="7200" dirty="0" smtClean="0"/>
              <a:t> </a:t>
            </a:r>
            <a:r>
              <a:rPr kumimoji="1" lang="en-US" altLang="zh-CN" sz="7200" dirty="0" smtClean="0"/>
              <a:t>Python</a:t>
            </a:r>
            <a:endParaRPr kumimoji="1" lang="zh-CN" altLang="en-US" sz="7200" dirty="0"/>
          </a:p>
        </p:txBody>
      </p:sp>
      <p:sp>
        <p:nvSpPr>
          <p:cNvPr id="4" name="文本占位符 3"/>
          <p:cNvSpPr>
            <a:spLocks noGrp="1"/>
          </p:cNvSpPr>
          <p:nvPr>
            <p:ph type="body" idx="1"/>
          </p:nvPr>
        </p:nvSpPr>
        <p:spPr/>
        <p:txBody>
          <a:bodyPr/>
          <a:lstStyle/>
          <a:p>
            <a:r>
              <a:rPr kumimoji="1" lang="en-US" altLang="zh-CN" dirty="0" smtClean="0"/>
              <a:t>Part</a:t>
            </a:r>
            <a:r>
              <a:rPr kumimoji="1" lang="zh-CN" altLang="en-US" dirty="0" smtClean="0"/>
              <a:t> </a:t>
            </a:r>
            <a:r>
              <a:rPr kumimoji="1" lang="en-US" altLang="zh-CN" dirty="0" smtClean="0"/>
              <a:t>II</a:t>
            </a:r>
            <a:endParaRPr kumimoji="1" lang="zh-CN" altLang="en-US" dirty="0"/>
          </a:p>
        </p:txBody>
      </p:sp>
    </p:spTree>
    <p:extLst>
      <p:ext uri="{BB962C8B-B14F-4D97-AF65-F5344CB8AC3E}">
        <p14:creationId xmlns:p14="http://schemas.microsoft.com/office/powerpoint/2010/main" val="486976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normAutofit/>
          </a:bodyPr>
          <a:lstStyle/>
          <a:p>
            <a:r>
              <a:rPr kumimoji="1" lang="en-US" altLang="zh-CN" sz="4800" dirty="0" smtClean="0"/>
              <a:t>Text Mining in </a:t>
            </a:r>
            <a:r>
              <a:rPr kumimoji="1" lang="en-US" altLang="zh-CN" sz="4800" dirty="0" smtClean="0"/>
              <a:t>Communication Studies</a:t>
            </a:r>
            <a:endParaRPr kumimoji="1" lang="zh-CN" altLang="en-US" sz="4800" dirty="0"/>
          </a:p>
        </p:txBody>
      </p:sp>
      <p:sp>
        <p:nvSpPr>
          <p:cNvPr id="11" name="文本占位符 10"/>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808680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kumimoji="1" lang="en-US" altLang="zh-CN" dirty="0" smtClean="0"/>
              <a:t>Installation</a:t>
            </a:r>
            <a:r>
              <a:rPr kumimoji="1" lang="zh-CN" altLang="en-US" dirty="0" smtClean="0"/>
              <a:t> </a:t>
            </a:r>
            <a:r>
              <a:rPr lang="en-US" altLang="zh-CN" dirty="0" smtClean="0"/>
              <a:t>&amp; Activation</a:t>
            </a:r>
            <a:endParaRPr kumimoji="1" lang="zh-CN" altLang="en-US" dirty="0"/>
          </a:p>
        </p:txBody>
      </p:sp>
      <p:sp>
        <p:nvSpPr>
          <p:cNvPr id="2" name="内容占位符 1"/>
          <p:cNvSpPr>
            <a:spLocks noGrp="1"/>
          </p:cNvSpPr>
          <p:nvPr>
            <p:ph idx="1"/>
          </p:nvPr>
        </p:nvSpPr>
        <p:spPr/>
        <p:txBody>
          <a:bodyPr>
            <a:noAutofit/>
          </a:bodyPr>
          <a:lstStyle/>
          <a:p>
            <a:pPr>
              <a:buFont typeface="Wingdings" charset="2"/>
              <a:buChar char="l"/>
            </a:pPr>
            <a:r>
              <a:rPr kumimoji="1" lang="en-US" altLang="zh-CN" sz="3200" dirty="0" smtClean="0"/>
              <a:t>  </a:t>
            </a:r>
            <a:r>
              <a:rPr kumimoji="1" lang="en-US" altLang="zh-CN" sz="3200" dirty="0"/>
              <a:t>Installation</a:t>
            </a:r>
          </a:p>
          <a:p>
            <a:pPr lvl="2">
              <a:buFont typeface="Wingdings" charset="2"/>
              <a:buChar char="l"/>
            </a:pPr>
            <a:r>
              <a:rPr kumimoji="1" lang="en-US" altLang="zh-CN" sz="2000" dirty="0"/>
              <a:t>   Anaconda </a:t>
            </a:r>
            <a:r>
              <a:rPr kumimoji="1" lang="mr-IN" altLang="zh-CN" sz="2000" dirty="0"/>
              <a:t>–</a:t>
            </a:r>
            <a:r>
              <a:rPr kumimoji="1" lang="en-US" altLang="zh-CN" sz="2000" dirty="0"/>
              <a:t> </a:t>
            </a:r>
            <a:r>
              <a:rPr kumimoji="1" lang="en-US" altLang="zh-CN" sz="2000" dirty="0" err="1"/>
              <a:t>spyder</a:t>
            </a:r>
            <a:r>
              <a:rPr kumimoji="1" lang="en-US" altLang="zh-CN" sz="2000" dirty="0"/>
              <a:t> </a:t>
            </a:r>
          </a:p>
          <a:p>
            <a:pPr>
              <a:buFont typeface="Wingdings" charset="2"/>
              <a:buChar char="l"/>
            </a:pPr>
            <a:r>
              <a:rPr kumimoji="1" lang="en-US" altLang="zh-CN" sz="3200" dirty="0" smtClean="0"/>
              <a:t>  Activation </a:t>
            </a:r>
            <a:endParaRPr kumimoji="1" lang="en-US" altLang="zh-CN" sz="3200" dirty="0"/>
          </a:p>
          <a:p>
            <a:pPr lvl="2">
              <a:buFont typeface="Wingdings" charset="2"/>
              <a:buChar char="l"/>
            </a:pPr>
            <a:r>
              <a:rPr kumimoji="1" lang="en-US" altLang="zh-CN" sz="2000" dirty="0"/>
              <a:t>Mac “Terminal-</a:t>
            </a:r>
            <a:r>
              <a:rPr kumimoji="1" lang="en-US" altLang="zh-CN" sz="2000" dirty="0" err="1"/>
              <a:t>spyder</a:t>
            </a:r>
            <a:r>
              <a:rPr kumimoji="1" lang="en-US" altLang="zh-CN" sz="2000" dirty="0"/>
              <a:t>” </a:t>
            </a:r>
          </a:p>
          <a:p>
            <a:pPr lvl="2">
              <a:buFont typeface="Wingdings" charset="2"/>
              <a:buChar char="l"/>
            </a:pPr>
            <a:r>
              <a:rPr kumimoji="1" lang="en-US" altLang="zh-CN" sz="2000" dirty="0"/>
              <a:t>Windows “</a:t>
            </a:r>
            <a:r>
              <a:rPr kumimoji="1" lang="en-US" altLang="zh-CN" sz="2000" dirty="0" err="1"/>
              <a:t>Cmd-spyder</a:t>
            </a:r>
            <a:r>
              <a:rPr kumimoji="1" lang="en-US" altLang="zh-CN" sz="2000" dirty="0"/>
              <a:t>”  </a:t>
            </a:r>
          </a:p>
          <a:p>
            <a:pPr lvl="2">
              <a:lnSpc>
                <a:spcPct val="100000"/>
              </a:lnSpc>
              <a:buFont typeface="Wingdings" charset="2"/>
              <a:buChar char="l"/>
            </a:pPr>
            <a:r>
              <a:rPr kumimoji="1" lang="en-US" altLang="zh-CN" sz="2000" dirty="0"/>
              <a:t>Or </a:t>
            </a:r>
          </a:p>
          <a:p>
            <a:pPr lvl="2">
              <a:lnSpc>
                <a:spcPct val="100000"/>
              </a:lnSpc>
              <a:buFont typeface="Wingdings" charset="2"/>
              <a:buChar char="l"/>
            </a:pPr>
            <a:r>
              <a:rPr kumimoji="1" lang="en-US" altLang="zh-CN" sz="2000" dirty="0"/>
              <a:t>“Anaconda” </a:t>
            </a:r>
            <a:endParaRPr kumimoji="1" lang="zh-CN" altLang="en-US" sz="3200" dirty="0"/>
          </a:p>
          <a:p>
            <a:r>
              <a:rPr kumimoji="1" lang="en-US" altLang="zh-CN" sz="3200" dirty="0"/>
              <a:t>Ref: 《</a:t>
            </a:r>
            <a:r>
              <a:rPr lang="en-US" altLang="zh-CN" sz="3200" b="1" dirty="0"/>
              <a:t>First Python Notebook Documentation </a:t>
            </a:r>
            <a:r>
              <a:rPr kumimoji="1" lang="en-US" altLang="zh-CN" sz="3200" dirty="0"/>
              <a:t>》</a:t>
            </a:r>
            <a:endParaRPr kumimoji="1" lang="en-US" altLang="zh-CN" sz="2800" dirty="0" smtClean="0"/>
          </a:p>
        </p:txBody>
      </p:sp>
    </p:spTree>
    <p:extLst>
      <p:ext uri="{BB962C8B-B14F-4D97-AF65-F5344CB8AC3E}">
        <p14:creationId xmlns:p14="http://schemas.microsoft.com/office/powerpoint/2010/main" val="552848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What is </a:t>
            </a:r>
            <a:r>
              <a:rPr lang="en-US" altLang="zh-CN" dirty="0" err="1"/>
              <a:t>S</a:t>
            </a:r>
            <a:r>
              <a:rPr kumimoji="1" lang="en-US" altLang="zh-CN" dirty="0" err="1" smtClean="0"/>
              <a:t>pyder</a:t>
            </a:r>
            <a:r>
              <a:rPr kumimoji="1" lang="en-US" altLang="zh-CN" dirty="0" smtClean="0"/>
              <a:t>? </a:t>
            </a:r>
            <a:endParaRPr kumimoji="1" lang="zh-CN" altLang="en-US" dirty="0"/>
          </a:p>
        </p:txBody>
      </p:sp>
      <p:sp>
        <p:nvSpPr>
          <p:cNvPr id="3" name="内容占位符 2"/>
          <p:cNvSpPr>
            <a:spLocks noGrp="1"/>
          </p:cNvSpPr>
          <p:nvPr>
            <p:ph idx="1"/>
          </p:nvPr>
        </p:nvSpPr>
        <p:spPr>
          <a:xfrm>
            <a:off x="838200" y="2226645"/>
            <a:ext cx="3905250" cy="3950317"/>
          </a:xfrm>
        </p:spPr>
        <p:txBody>
          <a:bodyPr/>
          <a:lstStyle/>
          <a:p>
            <a:pPr>
              <a:buFont typeface="Wingdings" charset="2"/>
              <a:buChar char="l"/>
            </a:pPr>
            <a:r>
              <a:rPr lang="en-US" altLang="zh-CN" i="1" dirty="0" err="1"/>
              <a:t>Spyder</a:t>
            </a:r>
            <a:r>
              <a:rPr lang="en-US" altLang="zh-CN" dirty="0"/>
              <a:t> is an Integrated Development Environment (IDE) for scientific computing using the Python programming </a:t>
            </a:r>
            <a:r>
              <a:rPr lang="en-US" altLang="zh-CN" dirty="0" smtClean="0"/>
              <a:t>language</a:t>
            </a:r>
            <a:endParaRPr kumimoji="1" lang="en-US" altLang="zh-CN" dirty="0"/>
          </a:p>
          <a:p>
            <a:pPr>
              <a:buFont typeface="Wingdings" charset="2"/>
              <a:buChar char="l"/>
            </a:pPr>
            <a:r>
              <a:rPr kumimoji="1" lang="en-US" altLang="zh-CN" dirty="0" smtClean="0"/>
              <a:t>Console, Editor,</a:t>
            </a:r>
            <a:r>
              <a:rPr kumimoji="1" lang="en-US" altLang="zh-CN" dirty="0"/>
              <a:t> </a:t>
            </a:r>
            <a:r>
              <a:rPr kumimoji="1" lang="en-US" altLang="zh-CN" dirty="0" smtClean="0"/>
              <a:t>Environment </a:t>
            </a:r>
            <a:endParaRPr kumimoji="1" lang="zh-CN" altLang="en-US"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0" y="2226645"/>
            <a:ext cx="5973762" cy="3675327"/>
          </a:xfrm>
          <a:prstGeom prst="rect">
            <a:avLst/>
          </a:prstGeom>
        </p:spPr>
      </p:pic>
    </p:spTree>
    <p:extLst>
      <p:ext uri="{BB962C8B-B14F-4D97-AF65-F5344CB8AC3E}">
        <p14:creationId xmlns:p14="http://schemas.microsoft.com/office/powerpoint/2010/main" val="1708180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Setup before </a:t>
            </a:r>
            <a:r>
              <a:rPr kumimoji="1" lang="en-US" altLang="zh-CN" dirty="0" smtClean="0"/>
              <a:t>P</a:t>
            </a:r>
            <a:r>
              <a:rPr kumimoji="1" lang="en-US" altLang="zh-CN" dirty="0" smtClean="0"/>
              <a:t>rograming </a:t>
            </a:r>
            <a:endParaRPr kumimoji="1" lang="zh-CN" altLang="en-US" dirty="0"/>
          </a:p>
        </p:txBody>
      </p:sp>
      <p:sp>
        <p:nvSpPr>
          <p:cNvPr id="3" name="内容占位符 2"/>
          <p:cNvSpPr>
            <a:spLocks noGrp="1"/>
          </p:cNvSpPr>
          <p:nvPr>
            <p:ph idx="1"/>
          </p:nvPr>
        </p:nvSpPr>
        <p:spPr>
          <a:xfrm>
            <a:off x="1061357" y="2226645"/>
            <a:ext cx="3853544" cy="3950317"/>
          </a:xfrm>
        </p:spPr>
        <p:txBody>
          <a:bodyPr/>
          <a:lstStyle/>
          <a:p>
            <a:pPr>
              <a:buFont typeface="Wingdings" charset="2"/>
              <a:buChar char="l"/>
            </a:pPr>
            <a:r>
              <a:rPr kumimoji="1" lang="zh-CN" altLang="en-US" dirty="0" smtClean="0"/>
              <a:t> </a:t>
            </a:r>
            <a:r>
              <a:rPr kumimoji="1" lang="en-US" altLang="zh-CN" dirty="0" smtClean="0"/>
              <a:t>Working Directory:</a:t>
            </a:r>
            <a:endParaRPr kumimoji="1" lang="zh-CN" altLang="en-US" dirty="0" smtClean="0"/>
          </a:p>
          <a:p>
            <a:pPr>
              <a:buFont typeface="Wingdings" charset="2"/>
              <a:buChar char="l"/>
            </a:pPr>
            <a:r>
              <a:rPr kumimoji="1" lang="zh-CN" altLang="en-US" dirty="0" smtClean="0"/>
              <a:t> </a:t>
            </a:r>
            <a:r>
              <a:rPr kumimoji="1" lang="en-US" altLang="zh-CN" dirty="0" smtClean="0"/>
              <a:t>i</a:t>
            </a:r>
            <a:r>
              <a:rPr kumimoji="1" lang="en-US" altLang="zh-CN" dirty="0" smtClean="0"/>
              <a:t>mport </a:t>
            </a:r>
            <a:r>
              <a:rPr kumimoji="1" lang="en-US" altLang="zh-CN" dirty="0" err="1" smtClean="0"/>
              <a:t>os</a:t>
            </a:r>
            <a:endParaRPr kumimoji="1" lang="zh-CN" altLang="en-US" dirty="0" smtClean="0"/>
          </a:p>
          <a:p>
            <a:pPr>
              <a:buFont typeface="Wingdings" charset="2"/>
              <a:buChar char="l"/>
            </a:pPr>
            <a:r>
              <a:rPr kumimoji="1" lang="zh-CN" altLang="en-US" dirty="0" smtClean="0"/>
              <a:t> </a:t>
            </a:r>
            <a:r>
              <a:rPr kumimoji="1" lang="en-US" altLang="zh-CN" dirty="0" err="1"/>
              <a:t>o</a:t>
            </a:r>
            <a:r>
              <a:rPr kumimoji="1" lang="en-US" altLang="zh-CN" dirty="0" err="1" smtClean="0"/>
              <a:t>s.getcwd</a:t>
            </a:r>
            <a:r>
              <a:rPr kumimoji="1" lang="en-US" altLang="zh-CN" dirty="0" smtClean="0"/>
              <a:t>() </a:t>
            </a:r>
          </a:p>
          <a:p>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9958" y="2226645"/>
            <a:ext cx="7143842" cy="3455698"/>
          </a:xfrm>
          <a:prstGeom prst="rect">
            <a:avLst/>
          </a:prstGeom>
        </p:spPr>
      </p:pic>
    </p:spTree>
    <p:extLst>
      <p:ext uri="{BB962C8B-B14F-4D97-AF65-F5344CB8AC3E}">
        <p14:creationId xmlns:p14="http://schemas.microsoft.com/office/powerpoint/2010/main" val="1820186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Of the First Importance! </a:t>
            </a:r>
            <a:endParaRPr kumimoji="1" lang="zh-CN" altLang="en-US" dirty="0"/>
          </a:p>
        </p:txBody>
      </p:sp>
      <p:sp>
        <p:nvSpPr>
          <p:cNvPr id="5" name="内容占位符 4"/>
          <p:cNvSpPr>
            <a:spLocks noGrp="1"/>
          </p:cNvSpPr>
          <p:nvPr>
            <p:ph idx="1"/>
          </p:nvPr>
        </p:nvSpPr>
        <p:spPr/>
        <p:txBody>
          <a:bodyPr>
            <a:normAutofit/>
          </a:bodyPr>
          <a:lstStyle/>
          <a:p>
            <a:pPr marL="342900" indent="-342900">
              <a:buFont typeface="Wingdings" charset="2"/>
              <a:buChar char="l"/>
            </a:pPr>
            <a:r>
              <a:rPr kumimoji="1" lang="en-US" altLang="zh-CN" sz="3600" dirty="0" smtClean="0"/>
              <a:t>Best</a:t>
            </a:r>
            <a:r>
              <a:rPr kumimoji="1" lang="zh-CN" altLang="en-US" sz="3600" dirty="0" smtClean="0"/>
              <a:t> </a:t>
            </a:r>
            <a:r>
              <a:rPr kumimoji="1" lang="en-US" altLang="zh-CN" sz="3600" dirty="0" smtClean="0"/>
              <a:t>Teacher</a:t>
            </a:r>
            <a:r>
              <a:rPr kumimoji="1" lang="zh-CN" altLang="en-US" sz="3600" dirty="0" smtClean="0"/>
              <a:t> </a:t>
            </a:r>
            <a:r>
              <a:rPr kumimoji="1" lang="en-US" altLang="zh-CN" sz="3600" dirty="0" smtClean="0"/>
              <a:t>for</a:t>
            </a:r>
            <a:r>
              <a:rPr kumimoji="1" lang="zh-CN" altLang="en-US" sz="3600" dirty="0" smtClean="0"/>
              <a:t> </a:t>
            </a:r>
            <a:r>
              <a:rPr kumimoji="1" lang="en-US" altLang="zh-CN" sz="3600" dirty="0" smtClean="0"/>
              <a:t>Learning</a:t>
            </a:r>
            <a:r>
              <a:rPr kumimoji="1" lang="zh-CN" altLang="en-US" sz="3600" dirty="0" smtClean="0"/>
              <a:t> </a:t>
            </a:r>
            <a:r>
              <a:rPr kumimoji="1" lang="en-US" altLang="zh-CN" sz="3600" dirty="0" smtClean="0"/>
              <a:t>Python</a:t>
            </a:r>
            <a:r>
              <a:rPr kumimoji="1" lang="zh-CN" altLang="en-US" sz="3600" dirty="0" smtClean="0"/>
              <a:t>： </a:t>
            </a:r>
          </a:p>
          <a:p>
            <a:pPr marL="909828" lvl="2" indent="-342900">
              <a:buFont typeface="Wingdings" charset="2"/>
              <a:buChar char="l"/>
            </a:pPr>
            <a:r>
              <a:rPr kumimoji="1" lang="en-US" altLang="zh-CN" sz="2400" dirty="0" smtClean="0"/>
              <a:t>Google, </a:t>
            </a:r>
            <a:r>
              <a:rPr kumimoji="1" lang="en-US" altLang="zh-CN" sz="2400" dirty="0" err="1" smtClean="0"/>
              <a:t>Youtube</a:t>
            </a:r>
            <a:r>
              <a:rPr kumimoji="1" lang="en-US" altLang="zh-CN" sz="2400" dirty="0" smtClean="0"/>
              <a:t>,</a:t>
            </a:r>
            <a:r>
              <a:rPr kumimoji="1" lang="zh-CN" altLang="en-US" sz="2400" dirty="0" smtClean="0"/>
              <a:t> </a:t>
            </a:r>
            <a:r>
              <a:rPr kumimoji="1" lang="en-US" altLang="zh-CN" sz="2400" dirty="0" err="1" smtClean="0"/>
              <a:t>Github</a:t>
            </a:r>
            <a:r>
              <a:rPr kumimoji="1" lang="en-US" altLang="zh-CN" sz="2400" dirty="0" smtClean="0"/>
              <a:t>,</a:t>
            </a:r>
            <a:r>
              <a:rPr kumimoji="1" lang="zh-CN" altLang="en-US" sz="2400" dirty="0" smtClean="0"/>
              <a:t> </a:t>
            </a:r>
            <a:r>
              <a:rPr kumimoji="1" lang="en-US" altLang="zh-CN" sz="2400" dirty="0" err="1" smtClean="0"/>
              <a:t>Stackoverflow</a:t>
            </a:r>
            <a:r>
              <a:rPr kumimoji="1" lang="zh-CN" altLang="en-US" sz="2400" dirty="0" smtClean="0"/>
              <a:t> </a:t>
            </a:r>
          </a:p>
          <a:p>
            <a:pPr marL="909828" lvl="2" indent="-342900">
              <a:buFont typeface="Wingdings" charset="2"/>
              <a:buChar char="l"/>
            </a:pPr>
            <a:r>
              <a:rPr kumimoji="1" lang="en-US" altLang="zh-CN" sz="2400" dirty="0" smtClean="0"/>
              <a:t>Not your peers or teachers!</a:t>
            </a:r>
            <a:endParaRPr kumimoji="1" lang="zh-CN" altLang="en-US" sz="2400" dirty="0" smtClean="0"/>
          </a:p>
          <a:p>
            <a:pPr marL="1442900" lvl="5" indent="-342900">
              <a:buFont typeface="Wingdings" charset="2"/>
              <a:buChar char="l"/>
            </a:pPr>
            <a:r>
              <a:rPr kumimoji="1" lang="en-US" altLang="zh-CN" sz="2400" dirty="0" smtClean="0"/>
              <a:t>Why</a:t>
            </a:r>
            <a:r>
              <a:rPr kumimoji="1" lang="zh-CN" altLang="en-US" sz="2400" dirty="0" smtClean="0"/>
              <a:t>？</a:t>
            </a:r>
            <a:r>
              <a:rPr kumimoji="1" lang="en-US" altLang="zh-CN" sz="2400" dirty="0" smtClean="0"/>
              <a:t> </a:t>
            </a:r>
            <a:endParaRPr kumimoji="1" lang="zh-CN" altLang="en-US" sz="2400" dirty="0" smtClean="0"/>
          </a:p>
          <a:p>
            <a:pPr marL="342900" indent="-342900">
              <a:buFont typeface="Wingdings" charset="2"/>
              <a:buChar char="l"/>
            </a:pPr>
            <a:r>
              <a:rPr kumimoji="1" lang="en-US" altLang="zh-CN" sz="3600" dirty="0" smtClean="0"/>
              <a:t>Best way to learn Python(or any other programing): </a:t>
            </a:r>
          </a:p>
          <a:p>
            <a:pPr marL="909828" lvl="2" indent="-342900">
              <a:buFont typeface="Wingdings" charset="2"/>
              <a:buChar char="l"/>
            </a:pPr>
            <a:r>
              <a:rPr kumimoji="1" lang="en-US" altLang="zh-CN" sz="2400" dirty="0" smtClean="0"/>
              <a:t>Task Oriented! </a:t>
            </a:r>
            <a:r>
              <a:rPr kumimoji="1" lang="zh-CN" altLang="en-US" sz="2400" dirty="0" smtClean="0"/>
              <a:t> （</a:t>
            </a:r>
            <a:r>
              <a:rPr kumimoji="1" lang="en-US" altLang="zh-CN" sz="2400" dirty="0" smtClean="0"/>
              <a:t>Not</a:t>
            </a:r>
            <a:r>
              <a:rPr kumimoji="1" lang="zh-CN" altLang="en-US" sz="2400" dirty="0" smtClean="0"/>
              <a:t> </a:t>
            </a:r>
            <a:r>
              <a:rPr kumimoji="1" lang="en-US" altLang="zh-CN" sz="2400" dirty="0" smtClean="0"/>
              <a:t>read</a:t>
            </a:r>
            <a:r>
              <a:rPr kumimoji="1" lang="zh-CN" altLang="en-US" sz="2400" dirty="0" smtClean="0"/>
              <a:t> </a:t>
            </a:r>
            <a:r>
              <a:rPr kumimoji="1" lang="en-US" altLang="zh-CN" sz="2400" dirty="0" smtClean="0"/>
              <a:t>the</a:t>
            </a:r>
            <a:r>
              <a:rPr kumimoji="1" lang="zh-CN" altLang="en-US" sz="2400" dirty="0" smtClean="0"/>
              <a:t> </a:t>
            </a:r>
            <a:r>
              <a:rPr kumimoji="1" lang="en-US" altLang="zh-CN" sz="2400" dirty="0" smtClean="0"/>
              <a:t>1000</a:t>
            </a:r>
            <a:r>
              <a:rPr kumimoji="1" lang="zh-CN" altLang="en-US" sz="2400" dirty="0" smtClean="0"/>
              <a:t> </a:t>
            </a:r>
            <a:r>
              <a:rPr kumimoji="1" lang="en-US" altLang="zh-CN" sz="2400" dirty="0" smtClean="0"/>
              <a:t>pages</a:t>
            </a:r>
            <a:r>
              <a:rPr kumimoji="1" lang="zh-CN" altLang="en-US" sz="2400" dirty="0" smtClean="0"/>
              <a:t> </a:t>
            </a:r>
            <a:r>
              <a:rPr kumimoji="1" lang="en-US" altLang="zh-CN" sz="2400" dirty="0" smtClean="0"/>
              <a:t>manual</a:t>
            </a:r>
            <a:r>
              <a:rPr kumimoji="1" lang="zh-CN" altLang="en-US" sz="2400" dirty="0" smtClean="0"/>
              <a:t>）</a:t>
            </a:r>
            <a:r>
              <a:rPr kumimoji="1" lang="en-US" altLang="zh-CN" sz="2400" dirty="0" smtClean="0"/>
              <a:t>why? </a:t>
            </a:r>
            <a:endParaRPr kumimoji="1" lang="zh-CN" altLang="en-US" sz="2400" dirty="0" smtClean="0"/>
          </a:p>
          <a:p>
            <a:pPr marL="909828" lvl="2" indent="-342900">
              <a:buFont typeface="Wingdings" charset="2"/>
              <a:buChar char="l"/>
            </a:pPr>
            <a:r>
              <a:rPr kumimoji="1" lang="en-US" altLang="zh-CN" sz="2400" dirty="0" smtClean="0"/>
              <a:t>Trial</a:t>
            </a:r>
            <a:r>
              <a:rPr kumimoji="1" lang="zh-CN" altLang="en-US" sz="2400" dirty="0" smtClean="0"/>
              <a:t> </a:t>
            </a:r>
            <a:r>
              <a:rPr kumimoji="1" lang="en-US" altLang="zh-CN" sz="2400" dirty="0" smtClean="0"/>
              <a:t>&amp;</a:t>
            </a:r>
            <a:r>
              <a:rPr kumimoji="1" lang="zh-CN" altLang="en-US" sz="2400" dirty="0" smtClean="0"/>
              <a:t> </a:t>
            </a:r>
            <a:r>
              <a:rPr kumimoji="1" lang="en-US" altLang="zh-CN" sz="2400" dirty="0" smtClean="0"/>
              <a:t>Error</a:t>
            </a:r>
            <a:r>
              <a:rPr kumimoji="1" lang="zh-CN" altLang="en-US" sz="2400" dirty="0" smtClean="0"/>
              <a:t>！ </a:t>
            </a:r>
            <a:endParaRPr kumimoji="1" lang="en-US" altLang="zh-CN" sz="2400" dirty="0" smtClean="0"/>
          </a:p>
          <a:p>
            <a:pPr marL="909828" lvl="2" indent="-342900">
              <a:buFont typeface="Wingdings" charset="2"/>
              <a:buChar char="l"/>
            </a:pPr>
            <a:r>
              <a:rPr kumimoji="1" lang="en-US" altLang="zh-CN" sz="2400" dirty="0" smtClean="0"/>
              <a:t>Practice, Practice, Practice. </a:t>
            </a:r>
            <a:endParaRPr kumimoji="1" lang="zh-CN" altLang="en-US" sz="2400" dirty="0"/>
          </a:p>
        </p:txBody>
      </p:sp>
    </p:spTree>
    <p:extLst>
      <p:ext uri="{BB962C8B-B14F-4D97-AF65-F5344CB8AC3E}">
        <p14:creationId xmlns:p14="http://schemas.microsoft.com/office/powerpoint/2010/main" val="965533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charset="0"/>
                <a:ea typeface="Times New Roman" charset="0"/>
                <a:cs typeface="Times New Roman" charset="0"/>
              </a:rPr>
              <a:t>Preparation</a:t>
            </a:r>
            <a:endParaRPr lang="en-US" dirty="0">
              <a:latin typeface="Times New Roman" charset="0"/>
              <a:ea typeface="Times New Roman" charset="0"/>
              <a:cs typeface="Times New Roman" charset="0"/>
            </a:endParaRPr>
          </a:p>
        </p:txBody>
      </p:sp>
      <p:sp>
        <p:nvSpPr>
          <p:cNvPr id="3" name="Content Placeholder 2"/>
          <p:cNvSpPr>
            <a:spLocks noGrp="1"/>
          </p:cNvSpPr>
          <p:nvPr>
            <p:ph idx="1"/>
          </p:nvPr>
        </p:nvSpPr>
        <p:spPr/>
        <p:txBody>
          <a:bodyPr/>
          <a:lstStyle/>
          <a:p>
            <a:r>
              <a:rPr lang="en-US" altLang="zh-CN" sz="3200" dirty="0">
                <a:latin typeface="Times New Roman" charset="0"/>
                <a:ea typeface="Times New Roman" charset="0"/>
                <a:cs typeface="Times New Roman" charset="0"/>
              </a:rPr>
              <a:t>Install packages</a:t>
            </a:r>
          </a:p>
          <a:p>
            <a:pPr lvl="1"/>
            <a:r>
              <a:rPr lang="en-US" sz="3200" dirty="0" err="1" smtClean="0">
                <a:latin typeface="Times New Roman" charset="0"/>
                <a:ea typeface="Times New Roman" charset="0"/>
                <a:cs typeface="Times New Roman" charset="0"/>
              </a:rPr>
              <a:t>nltk</a:t>
            </a:r>
            <a:endParaRPr lang="zh-CN" altLang="en-US" sz="3200" dirty="0" smtClean="0">
              <a:latin typeface="Times New Roman" charset="0"/>
              <a:ea typeface="Times New Roman" charset="0"/>
              <a:cs typeface="Times New Roman" charset="0"/>
            </a:endParaRPr>
          </a:p>
          <a:p>
            <a:pPr lvl="1"/>
            <a:r>
              <a:rPr lang="en-US" sz="3200" dirty="0" err="1">
                <a:latin typeface="Times New Roman" charset="0"/>
                <a:ea typeface="Times New Roman" charset="0"/>
                <a:cs typeface="Times New Roman" charset="0"/>
              </a:rPr>
              <a:t>nltk.download</a:t>
            </a:r>
            <a:r>
              <a:rPr lang="en-US" sz="3200" dirty="0" smtClean="0">
                <a:latin typeface="Times New Roman" charset="0"/>
                <a:ea typeface="Times New Roman" charset="0"/>
                <a:cs typeface="Times New Roman" charset="0"/>
              </a:rPr>
              <a:t>()</a:t>
            </a:r>
            <a:endParaRPr lang="zh-CN" altLang="en-US" sz="3200" dirty="0" smtClean="0">
              <a:latin typeface="Times New Roman" charset="0"/>
              <a:ea typeface="Times New Roman" charset="0"/>
              <a:cs typeface="Times New Roman" charset="0"/>
            </a:endParaRPr>
          </a:p>
          <a:p>
            <a:pPr lvl="1"/>
            <a:r>
              <a:rPr lang="en-US" sz="3200" dirty="0" smtClean="0">
                <a:latin typeface="Times New Roman" charset="0"/>
                <a:ea typeface="Times New Roman" charset="0"/>
                <a:cs typeface="Times New Roman" charset="0"/>
              </a:rPr>
              <a:t>import </a:t>
            </a:r>
            <a:r>
              <a:rPr lang="en-US" sz="3200" dirty="0" err="1" smtClean="0">
                <a:latin typeface="Times New Roman" charset="0"/>
                <a:ea typeface="Times New Roman" charset="0"/>
                <a:cs typeface="Times New Roman" charset="0"/>
              </a:rPr>
              <a:t>nltk</a:t>
            </a:r>
            <a:endParaRPr lang="zh-CN" altLang="en-US" sz="3200" dirty="0" smtClean="0">
              <a:latin typeface="Times New Roman" charset="0"/>
              <a:ea typeface="Times New Roman" charset="0"/>
              <a:cs typeface="Times New Roman" charset="0"/>
            </a:endParaRPr>
          </a:p>
          <a:p>
            <a:pPr lvl="1"/>
            <a:r>
              <a:rPr lang="en-US" sz="3200" dirty="0" smtClean="0">
                <a:latin typeface="Times New Roman" charset="0"/>
                <a:ea typeface="Times New Roman" charset="0"/>
                <a:cs typeface="Times New Roman" charset="0"/>
              </a:rPr>
              <a:t>import string</a:t>
            </a:r>
            <a:endParaRPr lang="zh-CN" altLang="en-US" sz="3200" dirty="0" smtClean="0">
              <a:latin typeface="Times New Roman" charset="0"/>
              <a:ea typeface="Times New Roman" charset="0"/>
              <a:cs typeface="Times New Roman" charset="0"/>
            </a:endParaRPr>
          </a:p>
          <a:p>
            <a:pPr lvl="1"/>
            <a:r>
              <a:rPr lang="en-US" sz="3200" dirty="0" smtClean="0">
                <a:latin typeface="Times New Roman" charset="0"/>
                <a:ea typeface="Times New Roman" charset="0"/>
                <a:cs typeface="Times New Roman" charset="0"/>
              </a:rPr>
              <a:t>import </a:t>
            </a:r>
            <a:r>
              <a:rPr lang="en-US" sz="3200" dirty="0">
                <a:latin typeface="Times New Roman" charset="0"/>
                <a:ea typeface="Times New Roman" charset="0"/>
                <a:cs typeface="Times New Roman" charset="0"/>
              </a:rPr>
              <a:t>re</a:t>
            </a:r>
          </a:p>
          <a:p>
            <a:endParaRPr lang="en-SG" sz="3200" dirty="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p:txBody>
          <a:bodyPr>
            <a:normAutofit/>
          </a:bodyPr>
          <a:lstStyle/>
          <a:p>
            <a:pPr>
              <a:defRPr/>
            </a:pPr>
            <a:fld id="{4BB39351-E61D-4A88-A429-A3D7D7871A0F}" type="slidenum">
              <a:rPr lang="en-US" smtClean="0"/>
              <a:pPr>
                <a:defRPr/>
              </a:pPr>
              <a:t>34</a:t>
            </a:fld>
            <a:endParaRPr lang="en-US"/>
          </a:p>
        </p:txBody>
      </p:sp>
    </p:spTree>
    <p:extLst>
      <p:ext uri="{BB962C8B-B14F-4D97-AF65-F5344CB8AC3E}">
        <p14:creationId xmlns:p14="http://schemas.microsoft.com/office/powerpoint/2010/main" val="13391986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kumimoji="1" lang="en-US" altLang="zh-CN" sz="6000" dirty="0" smtClean="0"/>
              <a:t>Word Segmentation with Python</a:t>
            </a:r>
            <a:endParaRPr kumimoji="1" lang="zh-CN" altLang="en-US" sz="6000" dirty="0"/>
          </a:p>
        </p:txBody>
      </p:sp>
      <p:sp>
        <p:nvSpPr>
          <p:cNvPr id="5" name="文本占位符 4"/>
          <p:cNvSpPr>
            <a:spLocks noGrp="1"/>
          </p:cNvSpPr>
          <p:nvPr>
            <p:ph type="body" idx="1"/>
          </p:nvPr>
        </p:nvSpPr>
        <p:spPr/>
        <p:txBody>
          <a:bodyPr/>
          <a:lstStyle/>
          <a:p>
            <a:r>
              <a:rPr kumimoji="1" lang="en-US" altLang="zh-CN" dirty="0" smtClean="0"/>
              <a:t>Part IV </a:t>
            </a:r>
            <a:endParaRPr kumimoji="1" lang="zh-CN" altLang="en-US" dirty="0"/>
          </a:p>
        </p:txBody>
      </p:sp>
    </p:spTree>
    <p:extLst>
      <p:ext uri="{BB962C8B-B14F-4D97-AF65-F5344CB8AC3E}">
        <p14:creationId xmlns:p14="http://schemas.microsoft.com/office/powerpoint/2010/main" val="273500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latin typeface="Times New Roman" charset="0"/>
                <a:ea typeface="Times New Roman" charset="0"/>
                <a:cs typeface="Times New Roman" charset="0"/>
              </a:rPr>
              <a:t>What can you do next?</a:t>
            </a:r>
            <a:endParaRPr lang="en-SG" dirty="0">
              <a:latin typeface="Times New Roman" charset="0"/>
              <a:ea typeface="Times New Roman" charset="0"/>
              <a:cs typeface="Times New Roman" charset="0"/>
            </a:endParaRPr>
          </a:p>
        </p:txBody>
      </p:sp>
      <p:sp>
        <p:nvSpPr>
          <p:cNvPr id="3" name="Content Placeholder 2"/>
          <p:cNvSpPr>
            <a:spLocks noGrp="1"/>
          </p:cNvSpPr>
          <p:nvPr>
            <p:ph idx="1"/>
          </p:nvPr>
        </p:nvSpPr>
        <p:spPr/>
        <p:txBody>
          <a:bodyPr>
            <a:normAutofit/>
          </a:bodyPr>
          <a:lstStyle/>
          <a:p>
            <a:r>
              <a:rPr lang="en-SG" dirty="0" smtClean="0">
                <a:latin typeface="Times New Roman" charset="0"/>
                <a:ea typeface="Times New Roman" charset="0"/>
                <a:cs typeface="Times New Roman" charset="0"/>
              </a:rPr>
              <a:t>Causality</a:t>
            </a:r>
            <a:endParaRPr lang="en-SG" dirty="0">
              <a:latin typeface="Times New Roman" charset="0"/>
              <a:ea typeface="Times New Roman" charset="0"/>
              <a:cs typeface="Times New Roman" charset="0"/>
            </a:endParaRPr>
          </a:p>
          <a:p>
            <a:pPr lvl="1"/>
            <a:r>
              <a:rPr lang="en-SG" dirty="0">
                <a:latin typeface="Times New Roman" charset="0"/>
                <a:ea typeface="Times New Roman" charset="0"/>
                <a:cs typeface="Times New Roman" charset="0"/>
              </a:rPr>
              <a:t>Generalized Linear Model (e.g., ANOVA, MANOVA)</a:t>
            </a:r>
          </a:p>
          <a:p>
            <a:pPr lvl="1"/>
            <a:r>
              <a:rPr lang="en-SG" dirty="0">
                <a:latin typeface="Times New Roman" charset="0"/>
                <a:ea typeface="Times New Roman" charset="0"/>
                <a:cs typeface="Times New Roman" charset="0"/>
              </a:rPr>
              <a:t>Regression</a:t>
            </a:r>
          </a:p>
          <a:p>
            <a:r>
              <a:rPr lang="en-SG" dirty="0">
                <a:latin typeface="Times New Roman" charset="0"/>
                <a:ea typeface="Times New Roman" charset="0"/>
                <a:cs typeface="Times New Roman" charset="0"/>
              </a:rPr>
              <a:t>Trends or Temporality</a:t>
            </a:r>
          </a:p>
          <a:p>
            <a:pPr lvl="1"/>
            <a:r>
              <a:rPr lang="en-SG" dirty="0">
                <a:latin typeface="Times New Roman" charset="0"/>
                <a:ea typeface="Times New Roman" charset="0"/>
                <a:cs typeface="Times New Roman" charset="0"/>
              </a:rPr>
              <a:t>Regression</a:t>
            </a:r>
          </a:p>
          <a:p>
            <a:pPr lvl="1"/>
            <a:r>
              <a:rPr lang="en-SG" dirty="0">
                <a:latin typeface="Times New Roman" charset="0"/>
                <a:ea typeface="Times New Roman" charset="0"/>
                <a:cs typeface="Times New Roman" charset="0"/>
              </a:rPr>
              <a:t>Time Series Analysis (ARIMA or Vector-</a:t>
            </a:r>
            <a:r>
              <a:rPr lang="en-SG" dirty="0" err="1">
                <a:latin typeface="Times New Roman" charset="0"/>
                <a:ea typeface="Times New Roman" charset="0"/>
                <a:cs typeface="Times New Roman" charset="0"/>
              </a:rPr>
              <a:t>autoregression</a:t>
            </a:r>
            <a:r>
              <a:rPr lang="en-SG" dirty="0">
                <a:latin typeface="Times New Roman" charset="0"/>
                <a:ea typeface="Times New Roman" charset="0"/>
                <a:cs typeface="Times New Roman" charset="0"/>
              </a:rPr>
              <a:t>)</a:t>
            </a:r>
          </a:p>
          <a:p>
            <a:r>
              <a:rPr lang="en-SG" dirty="0">
                <a:latin typeface="Times New Roman" charset="0"/>
                <a:ea typeface="Times New Roman" charset="0"/>
                <a:cs typeface="Times New Roman" charset="0"/>
              </a:rPr>
              <a:t>Structure</a:t>
            </a:r>
          </a:p>
          <a:p>
            <a:pPr lvl="1"/>
            <a:r>
              <a:rPr lang="en-SG" dirty="0">
                <a:latin typeface="Times New Roman" charset="0"/>
                <a:ea typeface="Times New Roman" charset="0"/>
                <a:cs typeface="Times New Roman" charset="0"/>
              </a:rPr>
              <a:t>Network Analysis</a:t>
            </a:r>
          </a:p>
          <a:p>
            <a:endParaRPr lang="en-SG" dirty="0">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p:txBody>
          <a:bodyPr/>
          <a:lstStyle/>
          <a:p>
            <a:pPr>
              <a:defRPr/>
            </a:pPr>
            <a:fld id="{4BB39351-E61D-4A88-A429-A3D7D7871A0F}" type="slidenum">
              <a:rPr lang="en-US" smtClean="0"/>
              <a:pPr>
                <a:defRPr/>
              </a:pPr>
              <a:t>36</a:t>
            </a:fld>
            <a:endParaRPr lang="en-US"/>
          </a:p>
        </p:txBody>
      </p:sp>
    </p:spTree>
    <p:extLst>
      <p:ext uri="{BB962C8B-B14F-4D97-AF65-F5344CB8AC3E}">
        <p14:creationId xmlns:p14="http://schemas.microsoft.com/office/powerpoint/2010/main" val="14618676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charset="0"/>
                <a:ea typeface="Times New Roman" charset="0"/>
                <a:cs typeface="Times New Roman" charset="0"/>
              </a:rPr>
              <a:t>Readings</a:t>
            </a:r>
            <a:endParaRPr lang="en-SG" dirty="0">
              <a:latin typeface="Times New Roman" charset="0"/>
              <a:ea typeface="Times New Roman" charset="0"/>
              <a:cs typeface="Times New Roman" charset="0"/>
            </a:endParaRPr>
          </a:p>
        </p:txBody>
      </p:sp>
      <p:sp>
        <p:nvSpPr>
          <p:cNvPr id="3" name="Content Placeholder 2"/>
          <p:cNvSpPr>
            <a:spLocks noGrp="1"/>
          </p:cNvSpPr>
          <p:nvPr>
            <p:ph idx="1"/>
          </p:nvPr>
        </p:nvSpPr>
        <p:spPr/>
        <p:txBody>
          <a:bodyPr>
            <a:normAutofit lnSpcReduction="10000"/>
          </a:bodyPr>
          <a:lstStyle/>
          <a:p>
            <a:r>
              <a:rPr lang="en-US" sz="1600" dirty="0">
                <a:latin typeface="Times New Roman" charset="0"/>
                <a:ea typeface="Times New Roman" charset="0"/>
                <a:cs typeface="Times New Roman" charset="0"/>
              </a:rPr>
              <a:t>Required:</a:t>
            </a:r>
          </a:p>
          <a:p>
            <a:pPr lvl="1"/>
            <a:r>
              <a:rPr lang="en-US" sz="1600" dirty="0">
                <a:latin typeface="Times New Roman" charset="0"/>
                <a:ea typeface="Times New Roman" charset="0"/>
                <a:cs typeface="Times New Roman" charset="0"/>
              </a:rPr>
              <a:t>Grimmer, J., &amp; Stewart, B. M. (2013). </a:t>
            </a:r>
            <a:r>
              <a:rPr lang="en-US" sz="1600" u="sng" dirty="0">
                <a:latin typeface="Times New Roman" charset="0"/>
                <a:ea typeface="Times New Roman" charset="0"/>
                <a:cs typeface="Times New Roman" charset="0"/>
                <a:hlinkClick r:id="rId2"/>
              </a:rPr>
              <a:t>Text as data: The promise and pitfalls of automatic content analysis methods for political texts</a:t>
            </a:r>
            <a:r>
              <a:rPr lang="en-US" sz="1600" dirty="0">
                <a:latin typeface="Times New Roman" charset="0"/>
                <a:ea typeface="Times New Roman" charset="0"/>
                <a:cs typeface="Times New Roman" charset="0"/>
              </a:rPr>
              <a:t>. </a:t>
            </a:r>
            <a:r>
              <a:rPr lang="en-US" sz="1600" i="1" dirty="0">
                <a:latin typeface="Times New Roman" charset="0"/>
                <a:ea typeface="Times New Roman" charset="0"/>
                <a:cs typeface="Times New Roman" charset="0"/>
              </a:rPr>
              <a:t>Political Analysis</a:t>
            </a:r>
            <a:r>
              <a:rPr lang="en-US" sz="1600" dirty="0">
                <a:latin typeface="Times New Roman" charset="0"/>
                <a:ea typeface="Times New Roman" charset="0"/>
                <a:cs typeface="Times New Roman" charset="0"/>
              </a:rPr>
              <a:t>, 21, 267-297.</a:t>
            </a:r>
          </a:p>
          <a:p>
            <a:pPr lvl="1"/>
            <a:r>
              <a:rPr lang="en-US" sz="1600" dirty="0" err="1">
                <a:latin typeface="Times New Roman" charset="0"/>
                <a:ea typeface="Times New Roman" charset="0"/>
                <a:cs typeface="Times New Roman" charset="0"/>
              </a:rPr>
              <a:t>Feinerer</a:t>
            </a:r>
            <a:r>
              <a:rPr lang="en-US" sz="1600" dirty="0">
                <a:latin typeface="Times New Roman" charset="0"/>
                <a:ea typeface="Times New Roman" charset="0"/>
                <a:cs typeface="Times New Roman" charset="0"/>
              </a:rPr>
              <a:t>, I. (2013). Text mining in R. [R package, </a:t>
            </a:r>
            <a:r>
              <a:rPr lang="en-US" sz="1600" u="sng" dirty="0">
                <a:latin typeface="Times New Roman" charset="0"/>
                <a:ea typeface="Times New Roman" charset="0"/>
                <a:cs typeface="Times New Roman" charset="0"/>
                <a:hlinkClick r:id="rId3"/>
              </a:rPr>
              <a:t>http://cran.r-project.org/web/packages/tm/vignettes/tm.pdf</a:t>
            </a:r>
            <a:r>
              <a:rPr lang="en-US" sz="1600" dirty="0">
                <a:latin typeface="Times New Roman" charset="0"/>
                <a:ea typeface="Times New Roman" charset="0"/>
                <a:cs typeface="Times New Roman" charset="0"/>
              </a:rPr>
              <a:t> ]</a:t>
            </a:r>
          </a:p>
          <a:p>
            <a:pPr lvl="1"/>
            <a:r>
              <a:rPr lang="en-US" sz="1600" dirty="0" err="1">
                <a:latin typeface="Times New Roman" charset="0"/>
                <a:ea typeface="Times New Roman" charset="0"/>
                <a:cs typeface="Times New Roman" charset="0"/>
              </a:rPr>
              <a:t>Grun</a:t>
            </a:r>
            <a:r>
              <a:rPr lang="en-US" sz="1600" dirty="0">
                <a:latin typeface="Times New Roman" charset="0"/>
                <a:ea typeface="Times New Roman" charset="0"/>
                <a:cs typeface="Times New Roman" charset="0"/>
              </a:rPr>
              <a:t>, B., &amp; </a:t>
            </a:r>
            <a:r>
              <a:rPr lang="en-US" sz="1600" dirty="0" err="1">
                <a:latin typeface="Times New Roman" charset="0"/>
                <a:ea typeface="Times New Roman" charset="0"/>
                <a:cs typeface="Times New Roman" charset="0"/>
              </a:rPr>
              <a:t>Hornik</a:t>
            </a:r>
            <a:r>
              <a:rPr lang="en-US" sz="1600" dirty="0">
                <a:latin typeface="Times New Roman" charset="0"/>
                <a:ea typeface="Times New Roman" charset="0"/>
                <a:cs typeface="Times New Roman" charset="0"/>
              </a:rPr>
              <a:t>, K. (2011). </a:t>
            </a:r>
            <a:r>
              <a:rPr lang="en-US" sz="1600" dirty="0" err="1">
                <a:latin typeface="Times New Roman" charset="0"/>
                <a:ea typeface="Times New Roman" charset="0"/>
                <a:cs typeface="Times New Roman" charset="0"/>
              </a:rPr>
              <a:t>Topicmodels</a:t>
            </a:r>
            <a:r>
              <a:rPr lang="en-US" sz="1600" dirty="0">
                <a:latin typeface="Times New Roman" charset="0"/>
                <a:ea typeface="Times New Roman" charset="0"/>
                <a:cs typeface="Times New Roman" charset="0"/>
              </a:rPr>
              <a:t>: An R package for fitting topic models. </a:t>
            </a:r>
            <a:r>
              <a:rPr lang="en-US" sz="1600" i="1" dirty="0">
                <a:latin typeface="Times New Roman" charset="0"/>
                <a:ea typeface="Times New Roman" charset="0"/>
                <a:cs typeface="Times New Roman" charset="0"/>
              </a:rPr>
              <a:t>Journal of Statistical Software</a:t>
            </a:r>
            <a:r>
              <a:rPr lang="en-US" sz="1600" dirty="0">
                <a:latin typeface="Times New Roman" charset="0"/>
                <a:ea typeface="Times New Roman" charset="0"/>
                <a:cs typeface="Times New Roman" charset="0"/>
              </a:rPr>
              <a:t>, 40(13), 1-30. [R package, </a:t>
            </a:r>
            <a:r>
              <a:rPr lang="en-US" sz="1600" u="sng" dirty="0">
                <a:latin typeface="Times New Roman" charset="0"/>
                <a:ea typeface="Times New Roman" charset="0"/>
                <a:cs typeface="Times New Roman" charset="0"/>
                <a:hlinkClick r:id="rId4"/>
              </a:rPr>
              <a:t>http://cran.r-project.org/web/packages/topicmodels/vignettes/topicmodels.pdf</a:t>
            </a:r>
            <a:r>
              <a:rPr lang="en-US" sz="1600" dirty="0">
                <a:latin typeface="Times New Roman" charset="0"/>
                <a:ea typeface="Times New Roman" charset="0"/>
                <a:cs typeface="Times New Roman" charset="0"/>
              </a:rPr>
              <a:t> ] </a:t>
            </a:r>
          </a:p>
          <a:p>
            <a:r>
              <a:rPr lang="en-US" sz="1600" dirty="0">
                <a:latin typeface="Times New Roman" charset="0"/>
                <a:ea typeface="Times New Roman" charset="0"/>
                <a:cs typeface="Times New Roman" charset="0"/>
              </a:rPr>
              <a:t>Optional:</a:t>
            </a:r>
          </a:p>
          <a:p>
            <a:pPr lvl="1"/>
            <a:r>
              <a:rPr lang="en-US" sz="1600" dirty="0">
                <a:latin typeface="Times New Roman" charset="0"/>
                <a:ea typeface="Times New Roman" charset="0"/>
                <a:cs typeface="Times New Roman" charset="0"/>
              </a:rPr>
              <a:t>Jiang, L. C., Wang, Z. Z., Peng, T. Q., &amp; Zhu, J. J. H. (2015). </a:t>
            </a:r>
            <a:r>
              <a:rPr lang="en-US" sz="1600" u="sng" dirty="0">
                <a:latin typeface="Times New Roman" charset="0"/>
                <a:ea typeface="Times New Roman" charset="0"/>
                <a:cs typeface="Times New Roman" charset="0"/>
                <a:hlinkClick r:id="rId5"/>
              </a:rPr>
              <a:t>The divided communities of shared concerns: Mapping the intellectual structure of e-Health research in social science journals</a:t>
            </a:r>
            <a:r>
              <a:rPr lang="en-US" sz="1600" dirty="0">
                <a:latin typeface="Times New Roman" charset="0"/>
                <a:ea typeface="Times New Roman" charset="0"/>
                <a:cs typeface="Times New Roman" charset="0"/>
              </a:rPr>
              <a:t>. </a:t>
            </a:r>
            <a:r>
              <a:rPr lang="en-US" sz="1600" i="1" dirty="0">
                <a:latin typeface="Times New Roman" charset="0"/>
                <a:ea typeface="Times New Roman" charset="0"/>
                <a:cs typeface="Times New Roman" charset="0"/>
              </a:rPr>
              <a:t>International Journal of Medical Informatics</a:t>
            </a:r>
            <a:r>
              <a:rPr lang="en-US" sz="1600" dirty="0">
                <a:latin typeface="Times New Roman" charset="0"/>
                <a:ea typeface="Times New Roman" charset="0"/>
                <a:cs typeface="Times New Roman" charset="0"/>
              </a:rPr>
              <a:t>, 84(1), 24-35.</a:t>
            </a:r>
          </a:p>
          <a:p>
            <a:pPr lvl="1"/>
            <a:r>
              <a:rPr lang="en-US" sz="1600" dirty="0" err="1">
                <a:latin typeface="Times New Roman" charset="0"/>
                <a:ea typeface="Times New Roman" charset="0"/>
                <a:cs typeface="Times New Roman" charset="0"/>
              </a:rPr>
              <a:t>Bisgin</a:t>
            </a:r>
            <a:r>
              <a:rPr lang="en-US" sz="1600" dirty="0">
                <a:latin typeface="Times New Roman" charset="0"/>
                <a:ea typeface="Times New Roman" charset="0"/>
                <a:cs typeface="Times New Roman" charset="0"/>
              </a:rPr>
              <a:t>, H., Agarwal, N., &amp; Xu, X. (2012). </a:t>
            </a:r>
            <a:r>
              <a:rPr lang="en-US" sz="1600" u="sng" dirty="0">
                <a:latin typeface="Times New Roman" charset="0"/>
                <a:ea typeface="Times New Roman" charset="0"/>
                <a:cs typeface="Times New Roman" charset="0"/>
                <a:hlinkClick r:id="rId6"/>
              </a:rPr>
              <a:t>A study of </a:t>
            </a:r>
            <a:r>
              <a:rPr lang="en-US" sz="1600" u="sng" dirty="0" err="1">
                <a:latin typeface="Times New Roman" charset="0"/>
                <a:ea typeface="Times New Roman" charset="0"/>
                <a:cs typeface="Times New Roman" charset="0"/>
                <a:hlinkClick r:id="rId6"/>
              </a:rPr>
              <a:t>homophily</a:t>
            </a:r>
            <a:r>
              <a:rPr lang="en-US" sz="1600" u="sng" dirty="0">
                <a:latin typeface="Times New Roman" charset="0"/>
                <a:ea typeface="Times New Roman" charset="0"/>
                <a:cs typeface="Times New Roman" charset="0"/>
                <a:hlinkClick r:id="rId6"/>
              </a:rPr>
              <a:t> on social media</a:t>
            </a:r>
            <a:r>
              <a:rPr lang="en-US" sz="1600" dirty="0">
                <a:latin typeface="Times New Roman" charset="0"/>
                <a:ea typeface="Times New Roman" charset="0"/>
                <a:cs typeface="Times New Roman" charset="0"/>
              </a:rPr>
              <a:t>. </a:t>
            </a:r>
            <a:r>
              <a:rPr lang="en-US" sz="1600" i="1" dirty="0">
                <a:latin typeface="Times New Roman" charset="0"/>
                <a:ea typeface="Times New Roman" charset="0"/>
                <a:cs typeface="Times New Roman" charset="0"/>
              </a:rPr>
              <a:t>World Wide Web-Internet and Web Information Systems</a:t>
            </a:r>
            <a:r>
              <a:rPr lang="en-US" sz="1600" dirty="0">
                <a:latin typeface="Times New Roman" charset="0"/>
                <a:ea typeface="Times New Roman" charset="0"/>
                <a:cs typeface="Times New Roman" charset="0"/>
              </a:rPr>
              <a:t>, 15(213–232).</a:t>
            </a:r>
          </a:p>
          <a:p>
            <a:pPr lvl="1"/>
            <a:r>
              <a:rPr lang="en-US" sz="1600" dirty="0">
                <a:latin typeface="Times New Roman" charset="0"/>
                <a:ea typeface="Times New Roman" charset="0"/>
                <a:cs typeface="Times New Roman" charset="0"/>
              </a:rPr>
              <a:t>Zhao, W. X., Jiang, J., </a:t>
            </a:r>
            <a:r>
              <a:rPr lang="en-US" sz="1600" dirty="0" err="1">
                <a:latin typeface="Times New Roman" charset="0"/>
                <a:ea typeface="Times New Roman" charset="0"/>
                <a:cs typeface="Times New Roman" charset="0"/>
              </a:rPr>
              <a:t>Weng</a:t>
            </a:r>
            <a:r>
              <a:rPr lang="en-US" sz="1600" dirty="0">
                <a:latin typeface="Times New Roman" charset="0"/>
                <a:ea typeface="Times New Roman" charset="0"/>
                <a:cs typeface="Times New Roman" charset="0"/>
              </a:rPr>
              <a:t>, J., He, J., Lim, E. P., Yan, H., &amp; Li, X. (2011). </a:t>
            </a:r>
            <a:r>
              <a:rPr lang="en-US" sz="1600" u="sng" dirty="0">
                <a:latin typeface="Times New Roman" charset="0"/>
                <a:ea typeface="Times New Roman" charset="0"/>
                <a:cs typeface="Times New Roman" charset="0"/>
                <a:hlinkClick r:id="rId7"/>
              </a:rPr>
              <a:t>Comparing Twitter and traditional media using topic models</a:t>
            </a:r>
            <a:r>
              <a:rPr lang="en-US" sz="1600" dirty="0">
                <a:latin typeface="Times New Roman" charset="0"/>
                <a:ea typeface="Times New Roman" charset="0"/>
                <a:cs typeface="Times New Roman" charset="0"/>
              </a:rPr>
              <a:t>. In </a:t>
            </a:r>
            <a:r>
              <a:rPr lang="en-US" sz="1600" i="1" dirty="0">
                <a:latin typeface="Times New Roman" charset="0"/>
                <a:ea typeface="Times New Roman" charset="0"/>
                <a:cs typeface="Times New Roman" charset="0"/>
              </a:rPr>
              <a:t>Advances in Information Retrieval</a:t>
            </a:r>
            <a:r>
              <a:rPr lang="en-US" sz="1600" dirty="0">
                <a:latin typeface="Times New Roman" charset="0"/>
                <a:ea typeface="Times New Roman" charset="0"/>
                <a:cs typeface="Times New Roman" charset="0"/>
              </a:rPr>
              <a:t> (pp. 338-349). Springer Berlin Heidelberg. [Same as optional reading 3 of lecture 1]</a:t>
            </a:r>
          </a:p>
          <a:p>
            <a:endParaRPr lang="en-SG" sz="1600" dirty="0">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p:txBody>
          <a:bodyPr/>
          <a:lstStyle/>
          <a:p>
            <a:pPr>
              <a:defRPr/>
            </a:pPr>
            <a:fld id="{4BB39351-E61D-4A88-A429-A3D7D7871A0F}" type="slidenum">
              <a:rPr lang="en-US" smtClean="0"/>
              <a:pPr>
                <a:defRPr/>
              </a:pPr>
              <a:t>37</a:t>
            </a:fld>
            <a:endParaRPr lang="en-US"/>
          </a:p>
        </p:txBody>
      </p:sp>
    </p:spTree>
    <p:extLst>
      <p:ext uri="{BB962C8B-B14F-4D97-AF65-F5344CB8AC3E}">
        <p14:creationId xmlns:p14="http://schemas.microsoft.com/office/powerpoint/2010/main" val="5099935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charset="0"/>
                <a:ea typeface="Times New Roman" charset="0"/>
                <a:cs typeface="Times New Roman" charset="0"/>
              </a:rPr>
              <a:t>R vs. Python</a:t>
            </a:r>
            <a:endParaRPr lang="en-US" dirty="0">
              <a:latin typeface="Times New Roman" charset="0"/>
              <a:ea typeface="Times New Roman" charset="0"/>
              <a:cs typeface="Times New Roman" charset="0"/>
            </a:endParaRPr>
          </a:p>
        </p:txBody>
      </p:sp>
      <p:sp>
        <p:nvSpPr>
          <p:cNvPr id="3" name="Content Placeholder 2"/>
          <p:cNvSpPr>
            <a:spLocks noGrp="1"/>
          </p:cNvSpPr>
          <p:nvPr>
            <p:ph idx="1"/>
          </p:nvPr>
        </p:nvSpPr>
        <p:spPr/>
        <p:txBody>
          <a:bodyPr/>
          <a:lstStyle/>
          <a:p>
            <a:r>
              <a:rPr lang="en-US" dirty="0" smtClean="0">
                <a:latin typeface="Times New Roman" charset="0"/>
                <a:ea typeface="Times New Roman" charset="0"/>
                <a:cs typeface="Times New Roman" charset="0"/>
              </a:rPr>
              <a:t>R: a computation tool that can do programming.</a:t>
            </a:r>
          </a:p>
          <a:p>
            <a:pPr lvl="1"/>
            <a:r>
              <a:rPr lang="en-US" dirty="0" smtClean="0">
                <a:latin typeface="Times New Roman" charset="0"/>
                <a:ea typeface="Times New Roman" charset="0"/>
                <a:cs typeface="Times New Roman" charset="0"/>
              </a:rPr>
              <a:t>Array-oriented syntax</a:t>
            </a:r>
          </a:p>
          <a:p>
            <a:pPr lvl="1"/>
            <a:r>
              <a:rPr lang="en-US" dirty="0" smtClean="0">
                <a:latin typeface="Times New Roman" charset="0"/>
                <a:ea typeface="Times New Roman" charset="0"/>
                <a:cs typeface="Times New Roman" charset="0"/>
              </a:rPr>
              <a:t>Strong support from the statistical community</a:t>
            </a:r>
          </a:p>
          <a:p>
            <a:pPr lvl="1"/>
            <a:endParaRPr lang="en-US" dirty="0" smtClean="0">
              <a:latin typeface="Times New Roman" charset="0"/>
              <a:ea typeface="Times New Roman" charset="0"/>
              <a:cs typeface="Times New Roman" charset="0"/>
            </a:endParaRPr>
          </a:p>
          <a:p>
            <a:r>
              <a:rPr lang="en-US" dirty="0" smtClean="0">
                <a:latin typeface="Times New Roman" charset="0"/>
                <a:ea typeface="Times New Roman" charset="0"/>
                <a:cs typeface="Times New Roman" charset="0"/>
              </a:rPr>
              <a:t>Python: a programming (or scripting) language that can do computation.</a:t>
            </a:r>
          </a:p>
          <a:p>
            <a:pPr lvl="1"/>
            <a:r>
              <a:rPr lang="en-US" dirty="0" smtClean="0">
                <a:latin typeface="Times New Roman" charset="0"/>
                <a:ea typeface="Times New Roman" charset="0"/>
                <a:cs typeface="Times New Roman" charset="0"/>
              </a:rPr>
              <a:t>High speed</a:t>
            </a:r>
          </a:p>
          <a:p>
            <a:pPr lvl="1"/>
            <a:r>
              <a:rPr lang="en-US" dirty="0" smtClean="0">
                <a:latin typeface="Times New Roman" charset="0"/>
                <a:ea typeface="Times New Roman" charset="0"/>
                <a:cs typeface="Times New Roman" charset="0"/>
              </a:rPr>
              <a:t>Code readability</a:t>
            </a:r>
          </a:p>
        </p:txBody>
      </p:sp>
      <p:sp>
        <p:nvSpPr>
          <p:cNvPr id="4" name="Slide Number Placeholder 3"/>
          <p:cNvSpPr>
            <a:spLocks noGrp="1"/>
          </p:cNvSpPr>
          <p:nvPr>
            <p:ph type="sldNum" sz="quarter" idx="12"/>
          </p:nvPr>
        </p:nvSpPr>
        <p:spPr/>
        <p:txBody>
          <a:bodyPr/>
          <a:lstStyle/>
          <a:p>
            <a:pPr>
              <a:defRPr/>
            </a:pPr>
            <a:fld id="{4BB39351-E61D-4A88-A429-A3D7D7871A0F}" type="slidenum">
              <a:rPr lang="en-US" smtClean="0"/>
              <a:pPr>
                <a:defRPr/>
              </a:pPr>
              <a:t>38</a:t>
            </a:fld>
            <a:endParaRPr lang="en-US"/>
          </a:p>
        </p:txBody>
      </p:sp>
    </p:spTree>
    <p:extLst>
      <p:ext uri="{BB962C8B-B14F-4D97-AF65-F5344CB8AC3E}">
        <p14:creationId xmlns:p14="http://schemas.microsoft.com/office/powerpoint/2010/main" val="854157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97280" y="286603"/>
            <a:ext cx="10058400" cy="1047923"/>
          </a:xfrm>
        </p:spPr>
        <p:txBody>
          <a:bodyPr>
            <a:normAutofit/>
          </a:bodyPr>
          <a:lstStyle/>
          <a:p>
            <a:pPr marL="571500" indent="-571500"/>
            <a:r>
              <a:rPr kumimoji="1" lang="en-US" altLang="zh-CN" sz="4000" dirty="0">
                <a:solidFill>
                  <a:srgbClr val="B62B52"/>
                </a:solidFill>
                <a:latin typeface="Times New Roman" panose="02020603050405020304" pitchFamily="18" charset="0"/>
                <a:ea typeface="微软雅黑" panose="020B0503020204020204" pitchFamily="34" charset="-122"/>
                <a:cs typeface="+mn-cs"/>
              </a:rPr>
              <a:t>Massive-scale emotional contagion on Facebook </a:t>
            </a:r>
            <a:endParaRPr kumimoji="1" lang="zh-CN" altLang="en-US" sz="4000" dirty="0">
              <a:solidFill>
                <a:srgbClr val="B62B52"/>
              </a:solidFill>
              <a:latin typeface="Times New Roman" panose="02020603050405020304" pitchFamily="18" charset="0"/>
              <a:ea typeface="微软雅黑" panose="020B0503020204020204" pitchFamily="34" charset="-122"/>
              <a:cs typeface="+mn-cs"/>
            </a:endParaRPr>
          </a:p>
        </p:txBody>
      </p:sp>
      <p:sp>
        <p:nvSpPr>
          <p:cNvPr id="4" name="内容占位符 3"/>
          <p:cNvSpPr>
            <a:spLocks noGrp="1"/>
          </p:cNvSpPr>
          <p:nvPr>
            <p:ph sz="half" idx="1"/>
          </p:nvPr>
        </p:nvSpPr>
        <p:spPr/>
        <p:txBody>
          <a:bodyPr/>
          <a:lstStyle/>
          <a:p>
            <a:r>
              <a:rPr lang="it-IT" altLang="zh-CN" dirty="0" err="1">
                <a:latin typeface="Times New Roman" panose="02020603050405020304" pitchFamily="18" charset="0"/>
                <a:ea typeface="微软雅黑" panose="020B0503020204020204" pitchFamily="34" charset="-122"/>
              </a:rPr>
              <a:t>Emotional</a:t>
            </a:r>
            <a:r>
              <a:rPr lang="it-IT" altLang="zh-CN" dirty="0">
                <a:latin typeface="Times New Roman" panose="02020603050405020304" pitchFamily="18" charset="0"/>
                <a:ea typeface="微软雅黑" panose="020B0503020204020204" pitchFamily="34" charset="-122"/>
              </a:rPr>
              <a:t> </a:t>
            </a:r>
            <a:r>
              <a:rPr lang="it-IT" altLang="zh-CN" dirty="0" err="1">
                <a:latin typeface="Times New Roman" panose="02020603050405020304" pitchFamily="18" charset="0"/>
                <a:ea typeface="微软雅黑" panose="020B0503020204020204" pitchFamily="34" charset="-122"/>
              </a:rPr>
              <a:t>contagion</a:t>
            </a:r>
            <a:r>
              <a:rPr lang="it-IT" altLang="zh-CN" dirty="0">
                <a:latin typeface="Times New Roman" panose="02020603050405020304" pitchFamily="18" charset="0"/>
                <a:ea typeface="微软雅黑" panose="020B0503020204020204" pitchFamily="34" charset="-122"/>
              </a:rPr>
              <a:t> </a:t>
            </a:r>
            <a:r>
              <a:rPr lang="it-IT" altLang="zh-CN" dirty="0" err="1">
                <a:latin typeface="Times New Roman" panose="02020603050405020304" pitchFamily="18" charset="0"/>
                <a:ea typeface="微软雅黑" panose="020B0503020204020204" pitchFamily="34" charset="-122"/>
              </a:rPr>
              <a:t>occurs</a:t>
            </a:r>
            <a:r>
              <a:rPr lang="it-IT" altLang="zh-CN" dirty="0">
                <a:latin typeface="Times New Roman" panose="02020603050405020304" pitchFamily="18" charset="0"/>
                <a:ea typeface="微软雅黑" panose="020B0503020204020204" pitchFamily="34" charset="-122"/>
              </a:rPr>
              <a:t> via text-</a:t>
            </a:r>
            <a:r>
              <a:rPr lang="it-IT" altLang="zh-CN" dirty="0" err="1">
                <a:latin typeface="Times New Roman" panose="02020603050405020304" pitchFamily="18" charset="0"/>
                <a:ea typeface="微软雅黑" panose="020B0503020204020204" pitchFamily="34" charset="-122"/>
              </a:rPr>
              <a:t>based</a:t>
            </a:r>
            <a:r>
              <a:rPr lang="it-IT" altLang="zh-CN" dirty="0">
                <a:latin typeface="Times New Roman" panose="02020603050405020304" pitchFamily="18" charset="0"/>
                <a:ea typeface="微软雅黑" panose="020B0503020204020204" pitchFamily="34" charset="-122"/>
              </a:rPr>
              <a:t> </a:t>
            </a:r>
            <a:r>
              <a:rPr lang="en-US" altLang="zh-CN" dirty="0">
                <a:latin typeface="Times New Roman" panose="02020603050405020304" pitchFamily="18" charset="0"/>
                <a:ea typeface="微软雅黑" panose="020B0503020204020204" pitchFamily="34" charset="-122"/>
              </a:rPr>
              <a:t>computer-mediated communication; </a:t>
            </a:r>
          </a:p>
          <a:p>
            <a:r>
              <a:rPr lang="en-US" altLang="zh-CN" dirty="0">
                <a:latin typeface="Times New Roman" panose="02020603050405020304" pitchFamily="18" charset="0"/>
                <a:ea typeface="微软雅黑" panose="020B0503020204020204" pitchFamily="34" charset="-122"/>
              </a:rPr>
              <a:t>Contagion of psychological and physiological qualities has been suggested based on correlational data for social networks generally </a:t>
            </a:r>
          </a:p>
          <a:p>
            <a:r>
              <a:rPr lang="en-US" altLang="zh-CN" dirty="0">
                <a:latin typeface="Times New Roman" panose="02020603050405020304" pitchFamily="18" charset="0"/>
                <a:ea typeface="微软雅黑" panose="020B0503020204020204" pitchFamily="34" charset="-122"/>
              </a:rPr>
              <a:t>People’s emotional expressions on Facebook predict friends’ emotional expressions, even days later</a:t>
            </a:r>
          </a:p>
          <a:p>
            <a:endParaRPr kumimoji="1" lang="zh-CN" altLang="en-US" dirty="0"/>
          </a:p>
        </p:txBody>
      </p:sp>
      <p:sp>
        <p:nvSpPr>
          <p:cNvPr id="5" name="内容占位符 4"/>
          <p:cNvSpPr>
            <a:spLocks noGrp="1"/>
          </p:cNvSpPr>
          <p:nvPr>
            <p:ph sz="half" idx="2"/>
          </p:nvPr>
        </p:nvSpPr>
        <p:spPr/>
        <p:txBody>
          <a:bodyPr/>
          <a:lstStyle/>
          <a:p>
            <a:endParaRPr kumimoji="1" lang="zh-CN" altLang="en-US"/>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397" y="1625392"/>
            <a:ext cx="4190859" cy="4534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739339" y="4814198"/>
            <a:ext cx="6096000" cy="1200329"/>
          </a:xfrm>
          <a:prstGeom prst="rect">
            <a:avLst/>
          </a:prstGeom>
        </p:spPr>
        <p:txBody>
          <a:bodyPr>
            <a:spAutoFit/>
          </a:bodyPr>
          <a:lstStyle/>
          <a:p>
            <a:r>
              <a:rPr lang="en-US" altLang="zh-CN" dirty="0"/>
              <a:t>Kramer, A. D., Guillory, J. E., &amp; Hancock, J. T. (2014). Experimental evidence of massive-scale emotional contagion through social networks. </a:t>
            </a:r>
            <a:r>
              <a:rPr lang="en-US" altLang="zh-CN" i="1" dirty="0"/>
              <a:t>Proceedings of the National Academy of Sciences</a:t>
            </a:r>
            <a:r>
              <a:rPr lang="en-US" altLang="zh-CN" dirty="0"/>
              <a:t>, </a:t>
            </a:r>
            <a:r>
              <a:rPr lang="en-US" altLang="zh-CN" i="1" dirty="0"/>
              <a:t>111</a:t>
            </a:r>
            <a:r>
              <a:rPr lang="en-US" altLang="zh-CN" dirty="0"/>
              <a:t>(24), 8788-8790.</a:t>
            </a:r>
            <a:endParaRPr lang="zh-CN" altLang="en-US" dirty="0"/>
          </a:p>
        </p:txBody>
      </p:sp>
    </p:spTree>
    <p:extLst>
      <p:ext uri="{BB962C8B-B14F-4D97-AF65-F5344CB8AC3E}">
        <p14:creationId xmlns:p14="http://schemas.microsoft.com/office/powerpoint/2010/main" val="108470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38200" y="422693"/>
            <a:ext cx="10515600" cy="997894"/>
          </a:xfrm>
        </p:spPr>
        <p:txBody>
          <a:bodyPr/>
          <a:lstStyle/>
          <a:p>
            <a:r>
              <a:rPr lang="en-US" altLang="zh-CN" dirty="0">
                <a:latin typeface="Times New Roman" panose="02020603050405020304" pitchFamily="18" charset="0"/>
                <a:ea typeface="微软雅黑" panose="020B0503020204020204" pitchFamily="34" charset="-122"/>
              </a:rPr>
              <a:t>Dynamics of Mood (</a:t>
            </a:r>
            <a:r>
              <a:rPr lang="en-US" altLang="zh-CN" dirty="0" err="1">
                <a:latin typeface="Times New Roman" panose="02020603050405020304" pitchFamily="18" charset="0"/>
                <a:ea typeface="微软雅黑" panose="020B0503020204020204" pitchFamily="34" charset="-122"/>
              </a:rPr>
              <a:t>Golder</a:t>
            </a:r>
            <a:r>
              <a:rPr lang="en-US" altLang="zh-CN" dirty="0">
                <a:latin typeface="Times New Roman" panose="02020603050405020304" pitchFamily="18" charset="0"/>
                <a:ea typeface="微软雅黑" panose="020B0503020204020204" pitchFamily="34" charset="-122"/>
              </a:rPr>
              <a:t> &amp; Macy, 2011</a:t>
            </a:r>
            <a:r>
              <a:rPr lang="en-US" altLang="zh-CN" dirty="0" smtClean="0">
                <a:latin typeface="Times New Roman" panose="02020603050405020304" pitchFamily="18" charset="0"/>
                <a:ea typeface="微软雅黑" panose="020B0503020204020204" pitchFamily="34" charset="-122"/>
              </a:rPr>
              <a:t>)</a:t>
            </a:r>
            <a:endParaRPr kumimoji="1" lang="zh-CN" altLang="en-US" dirty="0"/>
          </a:p>
        </p:txBody>
      </p:sp>
      <p:sp>
        <p:nvSpPr>
          <p:cNvPr id="3" name="文本占位符 2"/>
          <p:cNvSpPr>
            <a:spLocks noGrp="1"/>
          </p:cNvSpPr>
          <p:nvPr>
            <p:ph idx="1"/>
          </p:nvPr>
        </p:nvSpPr>
        <p:spPr/>
        <p:txBody>
          <a:bodyPr/>
          <a:lstStyle/>
          <a:p>
            <a:endParaRPr kumimoji="1" lang="zh-CN" altLang="en-US" baseline="0" dirty="0">
              <a:latin typeface="Times New Roman" panose="02020603050405020304" pitchFamily="18" charset="0"/>
              <a:ea typeface="微软雅黑" panose="020B0503020204020204" pitchFamily="34" charset="-122"/>
            </a:endParaRPr>
          </a:p>
        </p:txBody>
      </p:sp>
      <p:sp>
        <p:nvSpPr>
          <p:cNvPr id="4" name="文本占位符 3"/>
          <p:cNvSpPr>
            <a:spLocks noGrp="1"/>
          </p:cNvSpPr>
          <p:nvPr>
            <p:ph type="body" sz="quarter" idx="4294967295"/>
          </p:nvPr>
        </p:nvSpPr>
        <p:spPr>
          <a:xfrm>
            <a:off x="1284288" y="5807075"/>
            <a:ext cx="10907712" cy="1004888"/>
          </a:xfrm>
        </p:spPr>
        <p:txBody>
          <a:bodyPr>
            <a:normAutofit/>
          </a:bodyPr>
          <a:lstStyle/>
          <a:p>
            <a:r>
              <a:rPr lang="en-US" altLang="zh-CN" sz="1600" baseline="0" dirty="0">
                <a:latin typeface="Times New Roman" panose="02020603050405020304" pitchFamily="18" charset="0"/>
                <a:ea typeface="微软雅黑" panose="020B0503020204020204" pitchFamily="34" charset="-122"/>
              </a:rPr>
              <a:t>Hourly changes in individual affect broken down by day of the week (top, PA; bottom, NA). </a:t>
            </a:r>
            <a:r>
              <a:rPr lang="en-US" altLang="zh-CN" sz="1600" baseline="0" dirty="0" smtClean="0">
                <a:latin typeface="Times New Roman" panose="02020603050405020304" pitchFamily="18" charset="0"/>
                <a:ea typeface="微软雅黑" panose="020B0503020204020204" pitchFamily="34" charset="-122"/>
              </a:rPr>
              <a:t>Each series </a:t>
            </a:r>
            <a:r>
              <a:rPr lang="en-US" altLang="zh-CN" sz="1600" baseline="0" dirty="0">
                <a:latin typeface="Times New Roman" panose="02020603050405020304" pitchFamily="18" charset="0"/>
                <a:ea typeface="微软雅黑" panose="020B0503020204020204" pitchFamily="34" charset="-122"/>
              </a:rPr>
              <a:t>shows mean affect (black lines) and 95% confidence interval (colored regions).</a:t>
            </a:r>
          </a:p>
        </p:txBody>
      </p:sp>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4203" y="1717802"/>
            <a:ext cx="6922523" cy="3988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1546" y="1818730"/>
            <a:ext cx="6922523" cy="3988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0086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latin typeface="Times New Roman" panose="02020603050405020304" pitchFamily="18" charset="0"/>
                <a:ea typeface="微软雅黑" panose="020B0503020204020204" pitchFamily="34" charset="-122"/>
              </a:rPr>
              <a:t>Dynamics of Mood (</a:t>
            </a:r>
            <a:r>
              <a:rPr lang="en-US" altLang="zh-CN" dirty="0" err="1">
                <a:latin typeface="Times New Roman" panose="02020603050405020304" pitchFamily="18" charset="0"/>
                <a:ea typeface="微软雅黑" panose="020B0503020204020204" pitchFamily="34" charset="-122"/>
              </a:rPr>
              <a:t>Golder</a:t>
            </a:r>
            <a:r>
              <a:rPr lang="en-US" altLang="zh-CN" dirty="0">
                <a:latin typeface="Times New Roman" panose="02020603050405020304" pitchFamily="18" charset="0"/>
                <a:ea typeface="微软雅黑" panose="020B0503020204020204" pitchFamily="34" charset="-122"/>
              </a:rPr>
              <a:t> &amp; Macy, 2011)</a:t>
            </a:r>
            <a:endParaRPr kumimoji="1" lang="zh-CN" altLang="en-US" dirty="0"/>
          </a:p>
        </p:txBody>
      </p:sp>
      <p:sp>
        <p:nvSpPr>
          <p:cNvPr id="4" name="文本占位符 3"/>
          <p:cNvSpPr>
            <a:spLocks noGrp="1"/>
          </p:cNvSpPr>
          <p:nvPr>
            <p:ph idx="1"/>
          </p:nvPr>
        </p:nvSpPr>
        <p:spPr>
          <a:xfrm>
            <a:off x="8460720" y="1949596"/>
            <a:ext cx="3147060" cy="3950317"/>
          </a:xfrm>
        </p:spPr>
        <p:txBody>
          <a:bodyPr>
            <a:normAutofit/>
          </a:bodyPr>
          <a:lstStyle/>
          <a:p>
            <a:r>
              <a:rPr lang="en-US" altLang="zh-CN" sz="1600" baseline="0" dirty="0">
                <a:latin typeface="Times New Roman" panose="02020603050405020304" pitchFamily="18" charset="0"/>
                <a:ea typeface="微软雅黑" panose="020B0503020204020204" pitchFamily="34" charset="-122"/>
              </a:rPr>
              <a:t>Fig. 2. Hourly changes in individual affect in four English-speaking regions. Each series shows mean  affect (black lines) and 95% confidence interval (colored regions).</a:t>
            </a: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481" y="1748255"/>
            <a:ext cx="7546259" cy="43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330240" y="6023073"/>
            <a:ext cx="11531520" cy="307777"/>
          </a:xfrm>
          <a:prstGeom prst="rect">
            <a:avLst/>
          </a:prstGeom>
        </p:spPr>
        <p:txBody>
          <a:bodyPr wrap="square">
            <a:spAutoFit/>
          </a:bodyPr>
          <a:lstStyle/>
          <a:p>
            <a:r>
              <a:rPr lang="en-US" altLang="zh-CN" sz="1400" dirty="0">
                <a:latin typeface="Times New Roman" panose="02020603050405020304" pitchFamily="18" charset="0"/>
                <a:cs typeface="Times New Roman" panose="02020603050405020304" pitchFamily="18" charset="0"/>
              </a:rPr>
              <a:t>Golder, S. A., &amp; Macy, M. W. (2011). Diurnal and seasonal mood vary with work, sleep, and </a:t>
            </a:r>
            <a:r>
              <a:rPr lang="en-US" altLang="zh-CN" sz="1400" dirty="0" err="1">
                <a:latin typeface="Times New Roman" panose="02020603050405020304" pitchFamily="18" charset="0"/>
                <a:cs typeface="Times New Roman" panose="02020603050405020304" pitchFamily="18" charset="0"/>
              </a:rPr>
              <a:t>daylength</a:t>
            </a:r>
            <a:r>
              <a:rPr lang="en-US" altLang="zh-CN" sz="1400" dirty="0">
                <a:latin typeface="Times New Roman" panose="02020603050405020304" pitchFamily="18" charset="0"/>
                <a:cs typeface="Times New Roman" panose="02020603050405020304" pitchFamily="18" charset="0"/>
              </a:rPr>
              <a:t> across diverse cultures. </a:t>
            </a:r>
            <a:r>
              <a:rPr lang="en-US" altLang="zh-CN" sz="1400" i="1" dirty="0">
                <a:latin typeface="Times New Roman" panose="02020603050405020304" pitchFamily="18" charset="0"/>
                <a:cs typeface="Times New Roman" panose="02020603050405020304" pitchFamily="18" charset="0"/>
              </a:rPr>
              <a:t>Science</a:t>
            </a:r>
            <a:r>
              <a:rPr lang="en-US" altLang="zh-CN" sz="1400"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333</a:t>
            </a:r>
            <a:r>
              <a:rPr lang="en-US" altLang="zh-CN" sz="1400" dirty="0">
                <a:latin typeface="Times New Roman" panose="02020603050405020304" pitchFamily="18" charset="0"/>
                <a:cs typeface="Times New Roman" panose="02020603050405020304" pitchFamily="18" charset="0"/>
              </a:rPr>
              <a:t>(6051), 1878-1881.</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96918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kumimoji="1" lang="en-US" altLang="zh-CN" dirty="0"/>
              <a:t>Culture</a:t>
            </a:r>
            <a:r>
              <a:rPr kumimoji="1" lang="zh-CN" altLang="en-US" dirty="0"/>
              <a:t> </a:t>
            </a:r>
            <a:r>
              <a:rPr kumimoji="1" lang="en-US" altLang="zh-CN" dirty="0" err="1"/>
              <a:t>Betweenness</a:t>
            </a:r>
            <a:r>
              <a:rPr kumimoji="1" lang="zh-CN" altLang="en-US" dirty="0"/>
              <a:t/>
            </a:r>
            <a:br>
              <a:rPr kumimoji="1" lang="zh-CN" altLang="en-US" dirty="0"/>
            </a:br>
            <a:endParaRPr kumimoji="1" lang="zh-CN" altLang="en-US" dirty="0"/>
          </a:p>
        </p:txBody>
      </p:sp>
      <p:sp>
        <p:nvSpPr>
          <p:cNvPr id="10" name="文本占位符 9"/>
          <p:cNvSpPr>
            <a:spLocks noGrp="1"/>
          </p:cNvSpPr>
          <p:nvPr>
            <p:ph type="body" idx="1"/>
          </p:nvPr>
        </p:nvSpPr>
        <p:spPr/>
        <p:txBody>
          <a:bodyPr/>
          <a:lstStyle/>
          <a:p>
            <a:endParaRPr kumimoji="1" lang="zh-CN" altLang="en-US"/>
          </a:p>
        </p:txBody>
      </p:sp>
      <p:sp>
        <p:nvSpPr>
          <p:cNvPr id="11" name="内容占位符 10"/>
          <p:cNvSpPr>
            <a:spLocks noGrp="1"/>
          </p:cNvSpPr>
          <p:nvPr>
            <p:ph sz="half" idx="2"/>
          </p:nvPr>
        </p:nvSpPr>
        <p:spPr/>
        <p:txBody>
          <a:bodyPr/>
          <a:lstStyle/>
          <a:p>
            <a:endParaRPr kumimoji="1" lang="zh-CN" altLang="en-US"/>
          </a:p>
        </p:txBody>
      </p:sp>
      <p:sp>
        <p:nvSpPr>
          <p:cNvPr id="12" name="文本占位符 11"/>
          <p:cNvSpPr>
            <a:spLocks noGrp="1"/>
          </p:cNvSpPr>
          <p:nvPr>
            <p:ph type="body" sz="quarter" idx="3"/>
          </p:nvPr>
        </p:nvSpPr>
        <p:spPr/>
        <p:txBody>
          <a:bodyPr/>
          <a:lstStyle/>
          <a:p>
            <a:endParaRPr kumimoji="1" lang="zh-CN" altLang="en-US"/>
          </a:p>
        </p:txBody>
      </p:sp>
      <p:sp>
        <p:nvSpPr>
          <p:cNvPr id="13" name="内容占位符 12"/>
          <p:cNvSpPr>
            <a:spLocks noGrp="1"/>
          </p:cNvSpPr>
          <p:nvPr>
            <p:ph sz="quarter" idx="4"/>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5588000" y="1232984"/>
            <a:ext cx="6604000" cy="5029200"/>
          </a:xfrm>
          <a:prstGeom prst="rect">
            <a:avLst/>
          </a:prstGeom>
        </p:spPr>
      </p:pic>
      <p:sp>
        <p:nvSpPr>
          <p:cNvPr id="14" name="矩形 13"/>
          <p:cNvSpPr/>
          <p:nvPr/>
        </p:nvSpPr>
        <p:spPr>
          <a:xfrm>
            <a:off x="1659861" y="3201110"/>
            <a:ext cx="3558025" cy="369332"/>
          </a:xfrm>
          <a:prstGeom prst="rect">
            <a:avLst/>
          </a:prstGeom>
        </p:spPr>
        <p:txBody>
          <a:bodyPr wrap="none">
            <a:spAutoFit/>
          </a:bodyPr>
          <a:lstStyle/>
          <a:p>
            <a:r>
              <a:rPr kumimoji="1" lang="en-US" altLang="zh-CN" dirty="0"/>
              <a:t>Bali</a:t>
            </a:r>
            <a:r>
              <a:rPr kumimoji="1" lang="zh-CN" altLang="en-US" dirty="0"/>
              <a:t> </a:t>
            </a:r>
            <a:r>
              <a:rPr kumimoji="1" lang="en-US" altLang="zh-CN" dirty="0" err="1"/>
              <a:t>et.al</a:t>
            </a:r>
            <a:r>
              <a:rPr kumimoji="1" lang="zh-CN" altLang="en-US" dirty="0"/>
              <a:t>。（</a:t>
            </a:r>
            <a:r>
              <a:rPr kumimoji="1" lang="en-US" altLang="zh-CN" dirty="0"/>
              <a:t>2016</a:t>
            </a:r>
            <a:r>
              <a:rPr kumimoji="1" lang="zh-CN" altLang="en-US" dirty="0"/>
              <a:t>）</a:t>
            </a:r>
            <a:r>
              <a:rPr kumimoji="1" lang="en-US" altLang="zh-CN" dirty="0"/>
              <a:t>Predicting</a:t>
            </a:r>
            <a:r>
              <a:rPr kumimoji="1" lang="zh-CN" altLang="en-US" dirty="0"/>
              <a:t>。。</a:t>
            </a:r>
            <a:endParaRPr kumimoji="1" lang="zh-CN" altLang="en-US" dirty="0"/>
          </a:p>
        </p:txBody>
      </p:sp>
    </p:spTree>
    <p:extLst>
      <p:ext uri="{BB962C8B-B14F-4D97-AF65-F5344CB8AC3E}">
        <p14:creationId xmlns:p14="http://schemas.microsoft.com/office/powerpoint/2010/main" val="1799138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38200" y="422692"/>
            <a:ext cx="10515600" cy="969091"/>
          </a:xfrm>
        </p:spPr>
        <p:txBody>
          <a:bodyPr/>
          <a:lstStyle/>
          <a:p>
            <a:r>
              <a:rPr lang="en-US" altLang="zh-CN" dirty="0" smtClean="0"/>
              <a:t>Culture </a:t>
            </a:r>
            <a:r>
              <a:rPr lang="en-US" altLang="zh-CN" dirty="0" err="1" smtClean="0"/>
              <a:t>Betweenness</a:t>
            </a:r>
            <a:endParaRPr kumimoji="1" lang="zh-CN" altLang="en-US" dirty="0"/>
          </a:p>
        </p:txBody>
      </p:sp>
      <p:sp>
        <p:nvSpPr>
          <p:cNvPr id="6" name="内容占位符 5"/>
          <p:cNvSpPr>
            <a:spLocks noGrp="1"/>
          </p:cNvSpPr>
          <p:nvPr>
            <p:ph idx="1"/>
          </p:nvPr>
        </p:nvSpPr>
        <p:spPr/>
        <p:txBody>
          <a:bodyPr/>
          <a:lstStyle/>
          <a:p>
            <a:endParaRPr kumimoji="1" lang="zh-CN" altLang="en-US" dirty="0"/>
          </a:p>
        </p:txBody>
      </p:sp>
      <p:pic>
        <p:nvPicPr>
          <p:cNvPr id="4" name="图片 3"/>
          <p:cNvPicPr>
            <a:picLocks noChangeAspect="1"/>
          </p:cNvPicPr>
          <p:nvPr/>
        </p:nvPicPr>
        <p:blipFill>
          <a:blip r:embed="rId2"/>
          <a:stretch>
            <a:fillRect/>
          </a:stretch>
        </p:blipFill>
        <p:spPr>
          <a:xfrm>
            <a:off x="5030788" y="1391783"/>
            <a:ext cx="6616700" cy="4927600"/>
          </a:xfrm>
          <a:prstGeom prst="rect">
            <a:avLst/>
          </a:prstGeom>
        </p:spPr>
      </p:pic>
      <p:sp>
        <p:nvSpPr>
          <p:cNvPr id="7" name="矩形 6"/>
          <p:cNvSpPr/>
          <p:nvPr/>
        </p:nvSpPr>
        <p:spPr>
          <a:xfrm>
            <a:off x="838200" y="2591191"/>
            <a:ext cx="3558025" cy="369332"/>
          </a:xfrm>
          <a:prstGeom prst="rect">
            <a:avLst/>
          </a:prstGeom>
        </p:spPr>
        <p:txBody>
          <a:bodyPr wrap="none">
            <a:spAutoFit/>
          </a:bodyPr>
          <a:lstStyle/>
          <a:p>
            <a:r>
              <a:rPr lang="en-US" altLang="zh-CN" dirty="0"/>
              <a:t>Bali</a:t>
            </a:r>
            <a:r>
              <a:rPr lang="zh-CN" altLang="en-US" dirty="0"/>
              <a:t> </a:t>
            </a:r>
            <a:r>
              <a:rPr lang="en-US" altLang="zh-CN" dirty="0" err="1"/>
              <a:t>et.al</a:t>
            </a:r>
            <a:r>
              <a:rPr lang="zh-CN" altLang="en-US" dirty="0"/>
              <a:t>。（</a:t>
            </a:r>
            <a:r>
              <a:rPr lang="en-US" altLang="zh-CN" dirty="0"/>
              <a:t>2016</a:t>
            </a:r>
            <a:r>
              <a:rPr lang="zh-CN" altLang="en-US" dirty="0"/>
              <a:t>）</a:t>
            </a:r>
            <a:r>
              <a:rPr lang="en-US" altLang="zh-CN" dirty="0"/>
              <a:t>Predicting</a:t>
            </a:r>
            <a:r>
              <a:rPr lang="zh-CN" altLang="en-US" dirty="0"/>
              <a:t>。。</a:t>
            </a:r>
          </a:p>
        </p:txBody>
      </p:sp>
    </p:spTree>
    <p:extLst>
      <p:ext uri="{BB962C8B-B14F-4D97-AF65-F5344CB8AC3E}">
        <p14:creationId xmlns:p14="http://schemas.microsoft.com/office/powerpoint/2010/main" val="1381090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t>Beauchamp.(2015). Predicting and interpolating state-level polls using Twitter Textual Data</a:t>
            </a:r>
            <a:endParaRPr lang="en-US" altLang="zh-CN" dirty="0"/>
          </a:p>
        </p:txBody>
      </p:sp>
      <p:sp>
        <p:nvSpPr>
          <p:cNvPr id="9" name="内容占位符 8"/>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506413" y="1798064"/>
            <a:ext cx="6413500" cy="2755900"/>
          </a:xfrm>
          <a:prstGeom prst="rect">
            <a:avLst/>
          </a:prstGeom>
        </p:spPr>
      </p:pic>
      <p:pic>
        <p:nvPicPr>
          <p:cNvPr id="5" name="图片 4"/>
          <p:cNvPicPr>
            <a:picLocks noChangeAspect="1"/>
          </p:cNvPicPr>
          <p:nvPr/>
        </p:nvPicPr>
        <p:blipFill>
          <a:blip r:embed="rId3"/>
          <a:stretch>
            <a:fillRect/>
          </a:stretch>
        </p:blipFill>
        <p:spPr>
          <a:xfrm>
            <a:off x="6653440" y="1816928"/>
            <a:ext cx="5867400" cy="2984500"/>
          </a:xfrm>
          <a:prstGeom prst="rect">
            <a:avLst/>
          </a:prstGeom>
        </p:spPr>
      </p:pic>
      <p:sp>
        <p:nvSpPr>
          <p:cNvPr id="6" name="矩形 5"/>
          <p:cNvSpPr/>
          <p:nvPr/>
        </p:nvSpPr>
        <p:spPr>
          <a:xfrm>
            <a:off x="914544" y="4889030"/>
            <a:ext cx="10362911" cy="1200329"/>
          </a:xfrm>
          <a:prstGeom prst="rect">
            <a:avLst/>
          </a:prstGeom>
        </p:spPr>
        <p:txBody>
          <a:bodyPr wrap="square">
            <a:spAutoFit/>
          </a:bodyPr>
          <a:lstStyle/>
          <a:p>
            <a:r>
              <a:rPr lang="en-US" altLang="zh-CN" dirty="0"/>
              <a:t>To extract the textual features of tweets, the top 10,000 unigrams (including hashtags, </a:t>
            </a:r>
            <a:r>
              <a:rPr lang="en-US" altLang="zh-CN" dirty="0" err="1"/>
              <a:t>urls</a:t>
            </a:r>
            <a:r>
              <a:rPr lang="en-US" altLang="zh-CN" dirty="0"/>
              <a:t>, </a:t>
            </a:r>
            <a:r>
              <a:rPr lang="en-US" altLang="zh-CN" dirty="0" err="1"/>
              <a:t>etc</a:t>
            </a:r>
            <a:r>
              <a:rPr lang="en-US" altLang="zh-CN" dirty="0"/>
              <a:t>) were retained,6 and for each state-day unit, the percentage of that unigram in that unit was calculated (</a:t>
            </a:r>
            <a:r>
              <a:rPr lang="en-US" altLang="zh-CN" dirty="0" err="1"/>
              <a:t>eg</a:t>
            </a:r>
            <a:r>
              <a:rPr lang="en-US" altLang="zh-CN" dirty="0"/>
              <a:t>, 0.02 for “</a:t>
            </a:r>
            <a:r>
              <a:rPr lang="en-US" altLang="zh-CN" dirty="0" err="1"/>
              <a:t>obama</a:t>
            </a:r>
            <a:r>
              <a:rPr lang="en-US" altLang="zh-CN" dirty="0"/>
              <a:t>” would mean that 2% of all words used in that day in that state were “</a:t>
            </a:r>
            <a:r>
              <a:rPr lang="en-US" altLang="zh-CN" dirty="0" err="1"/>
              <a:t>obama</a:t>
            </a:r>
            <a:r>
              <a:rPr lang="en-US" altLang="zh-CN" dirty="0"/>
              <a:t>,” at least from among the top 10,000). </a:t>
            </a:r>
          </a:p>
        </p:txBody>
      </p:sp>
    </p:spTree>
    <p:extLst>
      <p:ext uri="{BB962C8B-B14F-4D97-AF65-F5344CB8AC3E}">
        <p14:creationId xmlns:p14="http://schemas.microsoft.com/office/powerpoint/2010/main" val="1525012726"/>
      </p:ext>
    </p:extLst>
  </p:cSld>
  <p:clrMapOvr>
    <a:masterClrMapping/>
  </p:clrMapOvr>
</p:sld>
</file>

<file path=ppt/theme/theme1.xml><?xml version="1.0" encoding="utf-8"?>
<a:theme xmlns:a="http://schemas.openxmlformats.org/drawingml/2006/main" name="怀旧">
  <a:themeElements>
    <a:clrScheme name="怀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怀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怀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3407</TotalTime>
  <Words>3543</Words>
  <Application>Microsoft Macintosh PowerPoint</Application>
  <PresentationFormat>宽屏</PresentationFormat>
  <Paragraphs>271</Paragraphs>
  <Slides>38</Slides>
  <Notes>17</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38</vt:i4>
      </vt:variant>
    </vt:vector>
  </HeadingPairs>
  <TitlesOfParts>
    <vt:vector size="52" baseType="lpstr">
      <vt:lpstr>Calibri</vt:lpstr>
      <vt:lpstr>Calibri Light</vt:lpstr>
      <vt:lpstr>Cambria</vt:lpstr>
      <vt:lpstr>Dutch801BT</vt:lpstr>
      <vt:lpstr>Frutiger</vt:lpstr>
      <vt:lpstr>Lantinghei SC Demibold</vt:lpstr>
      <vt:lpstr>Mangal</vt:lpstr>
      <vt:lpstr>Times New Roman</vt:lpstr>
      <vt:lpstr>Wingdings</vt:lpstr>
      <vt:lpstr>宋体</vt:lpstr>
      <vt:lpstr>맑은 고딕</vt:lpstr>
      <vt:lpstr>微软雅黑</vt:lpstr>
      <vt:lpstr>Arial</vt:lpstr>
      <vt:lpstr>怀旧</vt:lpstr>
      <vt:lpstr>Text Data Processing and Mining</vt:lpstr>
      <vt:lpstr>Outline </vt:lpstr>
      <vt:lpstr>Text Mining in Communication Studies</vt:lpstr>
      <vt:lpstr>Massive-scale emotional contagion on Facebook </vt:lpstr>
      <vt:lpstr>Dynamics of Mood (Golder &amp; Macy, 2011)</vt:lpstr>
      <vt:lpstr>Dynamics of Mood (Golder &amp; Macy, 2011)</vt:lpstr>
      <vt:lpstr>Culture Betweenness </vt:lpstr>
      <vt:lpstr>Culture Betweenness</vt:lpstr>
      <vt:lpstr>Beauchamp.(2015). Predicting and interpolating state-level polls using Twitter Textual Data</vt:lpstr>
      <vt:lpstr>Beauchamp.(2015). Predicting and interpolating state-level polls using Twitter Textual Data</vt:lpstr>
      <vt:lpstr>Beauchamp.(2015). Predicting and interpolating state-level polls using Twitter Textual Data</vt:lpstr>
      <vt:lpstr>Beauchamp.(2015). Predicting and interpolating state-level polls using Twitter Textual Data</vt:lpstr>
      <vt:lpstr>PowerPoint 演示文稿</vt:lpstr>
      <vt:lpstr>PowerPoint 演示文稿</vt:lpstr>
      <vt:lpstr>Steps of Text Mining</vt:lpstr>
      <vt:lpstr>Textual Data</vt:lpstr>
      <vt:lpstr>String manipulations</vt:lpstr>
      <vt:lpstr>A General Framework</vt:lpstr>
      <vt:lpstr>Word Extraction</vt:lpstr>
      <vt:lpstr>1. Tokenization</vt:lpstr>
      <vt:lpstr>2. Dropping Common Terms</vt:lpstr>
      <vt:lpstr>3. Normalization</vt:lpstr>
      <vt:lpstr>4. Stemming and Lemmatization: Aim</vt:lpstr>
      <vt:lpstr>4. Stemming and Lemmatization: Two Approaches</vt:lpstr>
      <vt:lpstr>5. Words Tagging: Aim</vt:lpstr>
      <vt:lpstr>5. Words Tagging: Grammatical Tagging</vt:lpstr>
      <vt:lpstr>5. Words Tagging: Named Entity Tagging</vt:lpstr>
      <vt:lpstr>Exercise: Your First Word Extraction Task</vt:lpstr>
      <vt:lpstr>Getting Started with Python</vt:lpstr>
      <vt:lpstr>Installation &amp; Activation</vt:lpstr>
      <vt:lpstr>What is Spyder? </vt:lpstr>
      <vt:lpstr>Setup before Programing </vt:lpstr>
      <vt:lpstr>Of the First Importance! </vt:lpstr>
      <vt:lpstr>Preparation</vt:lpstr>
      <vt:lpstr>Word Segmentation with Python</vt:lpstr>
      <vt:lpstr>What can you do next?</vt:lpstr>
      <vt:lpstr>Readings</vt:lpstr>
      <vt:lpstr>R vs. Python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用户</cp:lastModifiedBy>
  <cp:revision>118</cp:revision>
  <dcterms:created xsi:type="dcterms:W3CDTF">2017-02-22T06:08:33Z</dcterms:created>
  <dcterms:modified xsi:type="dcterms:W3CDTF">2017-09-08T11:20:48Z</dcterms:modified>
</cp:coreProperties>
</file>